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5"/>
  </p:notesMasterIdLst>
  <p:handoutMasterIdLst>
    <p:handoutMasterId r:id="rId26"/>
  </p:handoutMasterIdLst>
  <p:sldIdLst>
    <p:sldId id="257" r:id="rId2"/>
    <p:sldId id="256" r:id="rId3"/>
    <p:sldId id="260"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263" r:id="rId20"/>
    <p:sldId id="265" r:id="rId21"/>
    <p:sldId id="301" r:id="rId22"/>
    <p:sldId id="313" r:id="rId23"/>
    <p:sldId id="311" r:id="rId2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Tahoma" pitchFamily="34" charset="0"/>
        <a:ea typeface="宋体" pitchFamily="2" charset="-122"/>
        <a:cs typeface="+mn-cs"/>
      </a:defRPr>
    </a:lvl1pPr>
    <a:lvl2pPr marL="457200" algn="l" rtl="0" fontAlgn="base">
      <a:spcBef>
        <a:spcPct val="0"/>
      </a:spcBef>
      <a:spcAft>
        <a:spcPct val="0"/>
      </a:spcAft>
      <a:defRPr kern="1200">
        <a:solidFill>
          <a:schemeClr val="tx1"/>
        </a:solidFill>
        <a:latin typeface="Tahoma" pitchFamily="34" charset="0"/>
        <a:ea typeface="宋体" pitchFamily="2" charset="-122"/>
        <a:cs typeface="+mn-cs"/>
      </a:defRPr>
    </a:lvl2pPr>
    <a:lvl3pPr marL="914400" algn="l" rtl="0" fontAlgn="base">
      <a:spcBef>
        <a:spcPct val="0"/>
      </a:spcBef>
      <a:spcAft>
        <a:spcPct val="0"/>
      </a:spcAft>
      <a:defRPr kern="1200">
        <a:solidFill>
          <a:schemeClr val="tx1"/>
        </a:solidFill>
        <a:latin typeface="Tahoma" pitchFamily="34" charset="0"/>
        <a:ea typeface="宋体" pitchFamily="2" charset="-122"/>
        <a:cs typeface="+mn-cs"/>
      </a:defRPr>
    </a:lvl3pPr>
    <a:lvl4pPr marL="1371600" algn="l" rtl="0" fontAlgn="base">
      <a:spcBef>
        <a:spcPct val="0"/>
      </a:spcBef>
      <a:spcAft>
        <a:spcPct val="0"/>
      </a:spcAft>
      <a:defRPr kern="1200">
        <a:solidFill>
          <a:schemeClr val="tx1"/>
        </a:solidFill>
        <a:latin typeface="Tahoma" pitchFamily="34" charset="0"/>
        <a:ea typeface="宋体" pitchFamily="2" charset="-122"/>
        <a:cs typeface="+mn-cs"/>
      </a:defRPr>
    </a:lvl4pPr>
    <a:lvl5pPr marL="1828800" algn="l" rtl="0" fontAlgn="base">
      <a:spcBef>
        <a:spcPct val="0"/>
      </a:spcBef>
      <a:spcAft>
        <a:spcPct val="0"/>
      </a:spcAft>
      <a:defRPr kern="1200">
        <a:solidFill>
          <a:schemeClr val="tx1"/>
        </a:solidFill>
        <a:latin typeface="Tahoma" pitchFamily="34" charset="0"/>
        <a:ea typeface="宋体" pitchFamily="2" charset="-122"/>
        <a:cs typeface="+mn-cs"/>
      </a:defRPr>
    </a:lvl5pPr>
    <a:lvl6pPr marL="2286000" algn="l" defTabSz="914400" rtl="0" eaLnBrk="1" latinLnBrk="0" hangingPunct="1">
      <a:defRPr kern="1200">
        <a:solidFill>
          <a:schemeClr val="tx1"/>
        </a:solidFill>
        <a:latin typeface="Tahoma" pitchFamily="34" charset="0"/>
        <a:ea typeface="宋体" pitchFamily="2" charset="-122"/>
        <a:cs typeface="+mn-cs"/>
      </a:defRPr>
    </a:lvl6pPr>
    <a:lvl7pPr marL="2743200" algn="l" defTabSz="914400" rtl="0" eaLnBrk="1" latinLnBrk="0" hangingPunct="1">
      <a:defRPr kern="1200">
        <a:solidFill>
          <a:schemeClr val="tx1"/>
        </a:solidFill>
        <a:latin typeface="Tahoma" pitchFamily="34" charset="0"/>
        <a:ea typeface="宋体" pitchFamily="2" charset="-122"/>
        <a:cs typeface="+mn-cs"/>
      </a:defRPr>
    </a:lvl7pPr>
    <a:lvl8pPr marL="3200400" algn="l" defTabSz="914400" rtl="0" eaLnBrk="1" latinLnBrk="0" hangingPunct="1">
      <a:defRPr kern="1200">
        <a:solidFill>
          <a:schemeClr val="tx1"/>
        </a:solidFill>
        <a:latin typeface="Tahoma" pitchFamily="34" charset="0"/>
        <a:ea typeface="宋体" pitchFamily="2" charset="-122"/>
        <a:cs typeface="+mn-cs"/>
      </a:defRPr>
    </a:lvl8pPr>
    <a:lvl9pPr marL="3657600" algn="l" defTabSz="914400" rtl="0" eaLnBrk="1" latinLnBrk="0" hangingPunct="1">
      <a:defRPr kern="1200">
        <a:solidFill>
          <a:schemeClr val="tx1"/>
        </a:solidFill>
        <a:latin typeface="Tahom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3333FF"/>
    <a:srgbClr val="EAEAEA"/>
    <a:srgbClr val="777A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7" autoAdjust="0"/>
    <p:restoredTop sz="99773" autoAdjust="0"/>
  </p:normalViewPr>
  <p:slideViewPr>
    <p:cSldViewPr>
      <p:cViewPr>
        <p:scale>
          <a:sx n="70" d="100"/>
          <a:sy n="70" d="100"/>
        </p:scale>
        <p:origin x="-145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zh-CN"/>
          </a:p>
        </p:txBody>
      </p:sp>
      <p:sp>
        <p:nvSpPr>
          <p:cNvPr id="2478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zh-CN"/>
          </a:p>
        </p:txBody>
      </p:sp>
      <p:sp>
        <p:nvSpPr>
          <p:cNvPr id="2478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zh-CN"/>
          </a:p>
        </p:txBody>
      </p:sp>
      <p:sp>
        <p:nvSpPr>
          <p:cNvPr id="2478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BF70C42-8732-43BD-86C4-C9AFAC2E33EE}" type="slidenum">
              <a:rPr lang="en-US" altLang="zh-CN"/>
              <a:pPr/>
              <a:t>‹#›</a:t>
            </a:fld>
            <a:endParaRPr lang="en-US" altLang="zh-CN"/>
          </a:p>
        </p:txBody>
      </p:sp>
    </p:spTree>
    <p:extLst>
      <p:ext uri="{BB962C8B-B14F-4D97-AF65-F5344CB8AC3E}">
        <p14:creationId xmlns:p14="http://schemas.microsoft.com/office/powerpoint/2010/main" val="4163993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zh-CN"/>
          </a:p>
        </p:txBody>
      </p:sp>
      <p:sp>
        <p:nvSpPr>
          <p:cNvPr id="2467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zh-CN"/>
          </a:p>
        </p:txBody>
      </p:sp>
      <p:sp>
        <p:nvSpPr>
          <p:cNvPr id="2467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67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467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zh-CN"/>
          </a:p>
        </p:txBody>
      </p:sp>
      <p:sp>
        <p:nvSpPr>
          <p:cNvPr id="2467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3742E8F-6F19-4C67-AD59-DA87C0F040DD}" type="slidenum">
              <a:rPr lang="en-US" altLang="zh-CN"/>
              <a:pPr/>
              <a:t>‹#›</a:t>
            </a:fld>
            <a:endParaRPr lang="en-US" altLang="zh-CN"/>
          </a:p>
        </p:txBody>
      </p:sp>
    </p:spTree>
    <p:extLst>
      <p:ext uri="{BB962C8B-B14F-4D97-AF65-F5344CB8AC3E}">
        <p14:creationId xmlns:p14="http://schemas.microsoft.com/office/powerpoint/2010/main" val="37202513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pitchFamily="2" charset="-122"/>
        <a:cs typeface="+mn-cs"/>
      </a:defRPr>
    </a:lvl1pPr>
    <a:lvl2pPr marL="457200" algn="l" rtl="0" fontAlgn="base">
      <a:spcBef>
        <a:spcPct val="30000"/>
      </a:spcBef>
      <a:spcAft>
        <a:spcPct val="0"/>
      </a:spcAft>
      <a:defRPr sz="1200" kern="1200">
        <a:solidFill>
          <a:schemeClr val="tx1"/>
        </a:solidFill>
        <a:latin typeface="Arial" charset="0"/>
        <a:ea typeface="宋体" pitchFamily="2" charset="-122"/>
        <a:cs typeface="+mn-cs"/>
      </a:defRPr>
    </a:lvl2pPr>
    <a:lvl3pPr marL="914400" algn="l" rtl="0" fontAlgn="base">
      <a:spcBef>
        <a:spcPct val="30000"/>
      </a:spcBef>
      <a:spcAft>
        <a:spcPct val="0"/>
      </a:spcAft>
      <a:defRPr sz="1200" kern="1200">
        <a:solidFill>
          <a:schemeClr val="tx1"/>
        </a:solidFill>
        <a:latin typeface="Arial" charset="0"/>
        <a:ea typeface="宋体" pitchFamily="2" charset="-122"/>
        <a:cs typeface="+mn-cs"/>
      </a:defRPr>
    </a:lvl3pPr>
    <a:lvl4pPr marL="1371600" algn="l" rtl="0" fontAlgn="base">
      <a:spcBef>
        <a:spcPct val="30000"/>
      </a:spcBef>
      <a:spcAft>
        <a:spcPct val="0"/>
      </a:spcAft>
      <a:defRPr sz="1200" kern="1200">
        <a:solidFill>
          <a:schemeClr val="tx1"/>
        </a:solidFill>
        <a:latin typeface="Arial" charset="0"/>
        <a:ea typeface="宋体" pitchFamily="2" charset="-122"/>
        <a:cs typeface="+mn-cs"/>
      </a:defRPr>
    </a:lvl4pPr>
    <a:lvl5pPr marL="1828800" algn="l" rtl="0" fontAlgn="base">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C780E3-1A11-4189-AEB5-F62A26069474}" type="slidenum">
              <a:rPr lang="en-US" altLang="zh-CN"/>
              <a:pPr/>
              <a:t>11</a:t>
            </a:fld>
            <a:endParaRPr lang="en-US" altLang="zh-CN"/>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87755" name="Rectangle 11"/>
          <p:cNvSpPr>
            <a:spLocks noChangeArrowheads="1"/>
          </p:cNvSpPr>
          <p:nvPr/>
        </p:nvSpPr>
        <p:spPr bwMode="auto">
          <a:xfrm flipV="1">
            <a:off x="250825" y="655638"/>
            <a:ext cx="8693150" cy="36512"/>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48" name="Rectangle 4"/>
          <p:cNvSpPr>
            <a:spLocks noChangeArrowheads="1"/>
          </p:cNvSpPr>
          <p:nvPr/>
        </p:nvSpPr>
        <p:spPr bwMode="auto">
          <a:xfrm>
            <a:off x="290513" y="188913"/>
            <a:ext cx="438150"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49" name="Rectangle 5"/>
          <p:cNvSpPr>
            <a:spLocks noChangeArrowheads="1"/>
          </p:cNvSpPr>
          <p:nvPr/>
        </p:nvSpPr>
        <p:spPr bwMode="auto">
          <a:xfrm>
            <a:off x="673100" y="188913"/>
            <a:ext cx="328613"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87750" name="Group 6"/>
          <p:cNvGrpSpPr>
            <a:grpSpLocks/>
          </p:cNvGrpSpPr>
          <p:nvPr/>
        </p:nvGrpSpPr>
        <p:grpSpPr bwMode="auto">
          <a:xfrm>
            <a:off x="414338" y="611188"/>
            <a:ext cx="738187" cy="474662"/>
            <a:chOff x="912" y="2640"/>
            <a:chExt cx="672" cy="432"/>
          </a:xfrm>
        </p:grpSpPr>
        <p:sp>
          <p:nvSpPr>
            <p:cNvPr id="287751"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52"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87753" name="Rectangle 9"/>
          <p:cNvSpPr>
            <a:spLocks noChangeArrowheads="1"/>
          </p:cNvSpPr>
          <p:nvPr/>
        </p:nvSpPr>
        <p:spPr bwMode="auto">
          <a:xfrm>
            <a:off x="76200" y="53816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756" name="Rectangle 12"/>
          <p:cNvSpPr>
            <a:spLocks noGrp="1" noChangeArrowheads="1"/>
          </p:cNvSpPr>
          <p:nvPr>
            <p:ph type="ctrTitle"/>
          </p:nvPr>
        </p:nvSpPr>
        <p:spPr>
          <a:xfrm>
            <a:off x="990600" y="1676400"/>
            <a:ext cx="7772400" cy="1462088"/>
          </a:xfrm>
        </p:spPr>
        <p:txBody>
          <a:bodyPr/>
          <a:lstStyle>
            <a:lvl1pPr>
              <a:defRPr/>
            </a:lvl1pPr>
          </a:lstStyle>
          <a:p>
            <a:pPr lvl="0"/>
            <a:r>
              <a:rPr lang="zh-CN" altLang="en-US" noProof="0" smtClean="0"/>
              <a:t>单击此处编辑母版标题样式</a:t>
            </a:r>
          </a:p>
        </p:txBody>
      </p:sp>
      <p:sp>
        <p:nvSpPr>
          <p:cNvPr id="2877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287758"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zh-CN"/>
          </a:p>
        </p:txBody>
      </p:sp>
      <p:sp>
        <p:nvSpPr>
          <p:cNvPr id="287761" name="Line 17"/>
          <p:cNvSpPr>
            <a:spLocks noChangeShapeType="1"/>
          </p:cNvSpPr>
          <p:nvPr userDrawn="1"/>
        </p:nvSpPr>
        <p:spPr bwMode="auto">
          <a:xfrm>
            <a:off x="712788" y="6496050"/>
            <a:ext cx="8208962" cy="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763" name="Rectangle 19"/>
          <p:cNvSpPr>
            <a:spLocks noChangeArrowheads="1"/>
          </p:cNvSpPr>
          <p:nvPr/>
        </p:nvSpPr>
        <p:spPr bwMode="auto">
          <a:xfrm>
            <a:off x="457200" y="190500"/>
            <a:ext cx="4043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r>
              <a:rPr lang="zh-CN" altLang="en-US">
                <a:solidFill>
                  <a:schemeClr val="folHlink"/>
                </a:solidFill>
                <a:latin typeface="Times New Roman" pitchFamily="18" charset="0"/>
              </a:rPr>
              <a:t>　　</a:t>
            </a:r>
            <a:r>
              <a:rPr lang="en-US" altLang="zh-CN">
                <a:solidFill>
                  <a:schemeClr val="folHlink"/>
                </a:solidFill>
                <a:latin typeface="Times New Roman" pitchFamily="18" charset="0"/>
              </a:rPr>
              <a:t>Chapter 3 </a:t>
            </a:r>
            <a:r>
              <a:rPr lang="zh-CN" altLang="en-US">
                <a:solidFill>
                  <a:schemeClr val="folHlink"/>
                </a:solidFill>
                <a:latin typeface="Times New Roman" pitchFamily="18" charset="0"/>
              </a:rPr>
              <a:t>理想光学系统 </a:t>
            </a:r>
            <a:endParaRPr lang="zh-CN" altLang="en-US">
              <a:solidFill>
                <a:schemeClr val="folHlink"/>
              </a:solidFill>
              <a:latin typeface="Times New Roman" pitchFamily="18" charset="0"/>
              <a:sym typeface="Symbol" pitchFamily="18" charset="2"/>
            </a:endParaRPr>
          </a:p>
        </p:txBody>
      </p:sp>
      <p:sp>
        <p:nvSpPr>
          <p:cNvPr id="2" name="矩形 1"/>
          <p:cNvSpPr/>
          <p:nvPr userDrawn="1"/>
        </p:nvSpPr>
        <p:spPr>
          <a:xfrm>
            <a:off x="2321520" y="6496050"/>
            <a:ext cx="6858000" cy="369332"/>
          </a:xfrm>
          <a:prstGeom prst="rect">
            <a:avLst/>
          </a:prstGeom>
        </p:spPr>
        <p:txBody>
          <a:bodyPr wrap="square">
            <a:spAutoFit/>
          </a:bodyPr>
          <a:lstStyle/>
          <a:p>
            <a:r>
              <a:rPr lang="en-US" altLang="zh-CN" b="0" dirty="0" smtClean="0">
                <a:solidFill>
                  <a:schemeClr val="tx2"/>
                </a:solidFill>
              </a:rPr>
              <a:t>Engineering Optics </a:t>
            </a:r>
            <a:r>
              <a:rPr lang="en-US" altLang="zh-CN" b="0" dirty="0" smtClean="0">
                <a:solidFill>
                  <a:schemeClr val="tx2"/>
                </a:solidFill>
                <a:sym typeface="Symbol" pitchFamily="18" charset="2"/>
              </a:rPr>
              <a:t> Dr. F. </a:t>
            </a:r>
            <a:r>
              <a:rPr lang="en-US" altLang="zh-CN" b="0" dirty="0" err="1" smtClean="0">
                <a:solidFill>
                  <a:schemeClr val="tx2"/>
                </a:solidFill>
                <a:sym typeface="Symbol" pitchFamily="18" charset="2"/>
              </a:rPr>
              <a:t>Guo</a:t>
            </a:r>
            <a:r>
              <a:rPr lang="en-US" altLang="zh-CN" b="0" dirty="0" smtClean="0">
                <a:solidFill>
                  <a:schemeClr val="tx2"/>
                </a:solidFill>
                <a:sym typeface="Symbol" pitchFamily="18" charset="2"/>
              </a:rPr>
              <a:t>  QUT  Spring 2016</a:t>
            </a:r>
            <a:endParaRPr lang="en-US" altLang="zh-CN" b="0" dirty="0">
              <a:solidFill>
                <a:schemeClr val="tx2"/>
              </a:solidFill>
              <a:sym typeface="Symbol" pitchFamily="18" charset="2"/>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5F1C8BFD-5088-42B7-91DD-BAEFA190738C}" type="slidenum">
              <a:rPr lang="en-US" altLang="zh-CN"/>
              <a:pPr/>
              <a:t>‹#›</a:t>
            </a:fld>
            <a:endParaRPr lang="en-US" altLang="zh-CN"/>
          </a:p>
        </p:txBody>
      </p:sp>
    </p:spTree>
    <p:extLst>
      <p:ext uri="{BB962C8B-B14F-4D97-AF65-F5344CB8AC3E}">
        <p14:creationId xmlns:p14="http://schemas.microsoft.com/office/powerpoint/2010/main" val="149150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83CBD244-DACA-49A3-B6F7-BEA00B9300CB}" type="slidenum">
              <a:rPr lang="en-US" altLang="zh-CN"/>
              <a:pPr/>
              <a:t>‹#›</a:t>
            </a:fld>
            <a:endParaRPr lang="en-US" altLang="zh-CN"/>
          </a:p>
        </p:txBody>
      </p:sp>
    </p:spTree>
    <p:extLst>
      <p:ext uri="{BB962C8B-B14F-4D97-AF65-F5344CB8AC3E}">
        <p14:creationId xmlns:p14="http://schemas.microsoft.com/office/powerpoint/2010/main" val="426055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16A12E4-B392-42A2-AE04-627E2D2797E9}" type="slidenum">
              <a:rPr lang="en-US" altLang="zh-CN"/>
              <a:pPr/>
              <a:t>‹#›</a:t>
            </a:fld>
            <a:endParaRPr lang="en-US" altLang="zh-CN"/>
          </a:p>
        </p:txBody>
      </p:sp>
    </p:spTree>
    <p:extLst>
      <p:ext uri="{BB962C8B-B14F-4D97-AF65-F5344CB8AC3E}">
        <p14:creationId xmlns:p14="http://schemas.microsoft.com/office/powerpoint/2010/main" val="388583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146A117-86B5-41AC-8BB7-B9B21C1F69C1}" type="slidenum">
              <a:rPr lang="en-US" altLang="zh-CN"/>
              <a:pPr/>
              <a:t>‹#›</a:t>
            </a:fld>
            <a:endParaRPr lang="en-US" altLang="zh-CN"/>
          </a:p>
        </p:txBody>
      </p:sp>
    </p:spTree>
    <p:extLst>
      <p:ext uri="{BB962C8B-B14F-4D97-AF65-F5344CB8AC3E}">
        <p14:creationId xmlns:p14="http://schemas.microsoft.com/office/powerpoint/2010/main" val="121831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052FED80-E36F-47AD-8E42-98A578655341}" type="slidenum">
              <a:rPr lang="en-US" altLang="zh-CN"/>
              <a:pPr/>
              <a:t>‹#›</a:t>
            </a:fld>
            <a:endParaRPr lang="en-US" altLang="zh-CN"/>
          </a:p>
        </p:txBody>
      </p:sp>
    </p:spTree>
    <p:extLst>
      <p:ext uri="{BB962C8B-B14F-4D97-AF65-F5344CB8AC3E}">
        <p14:creationId xmlns:p14="http://schemas.microsoft.com/office/powerpoint/2010/main" val="334918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405133A7-F7D9-44B8-9FE6-293ADBF039DD}" type="slidenum">
              <a:rPr lang="en-US" altLang="zh-CN"/>
              <a:pPr/>
              <a:t>‹#›</a:t>
            </a:fld>
            <a:endParaRPr lang="en-US" altLang="zh-CN"/>
          </a:p>
        </p:txBody>
      </p:sp>
    </p:spTree>
    <p:extLst>
      <p:ext uri="{BB962C8B-B14F-4D97-AF65-F5344CB8AC3E}">
        <p14:creationId xmlns:p14="http://schemas.microsoft.com/office/powerpoint/2010/main" val="46683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F3DDB223-B184-4F57-940A-F292CA7FB3BA}" type="slidenum">
              <a:rPr lang="en-US" altLang="zh-CN"/>
              <a:pPr/>
              <a:t>‹#›</a:t>
            </a:fld>
            <a:endParaRPr lang="en-US" altLang="zh-CN"/>
          </a:p>
        </p:txBody>
      </p:sp>
    </p:spTree>
    <p:extLst>
      <p:ext uri="{BB962C8B-B14F-4D97-AF65-F5344CB8AC3E}">
        <p14:creationId xmlns:p14="http://schemas.microsoft.com/office/powerpoint/2010/main" val="15527547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6E2DCF86-4DCF-4A1E-BBFF-10ECA4235C86}" type="slidenum">
              <a:rPr lang="en-US" altLang="zh-CN"/>
              <a:pPr/>
              <a:t>‹#›</a:t>
            </a:fld>
            <a:endParaRPr lang="en-US" altLang="zh-CN"/>
          </a:p>
        </p:txBody>
      </p:sp>
    </p:spTree>
    <p:extLst>
      <p:ext uri="{BB962C8B-B14F-4D97-AF65-F5344CB8AC3E}">
        <p14:creationId xmlns:p14="http://schemas.microsoft.com/office/powerpoint/2010/main" val="307816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E7D66A2-315E-4972-BC5A-2B5CA3999D16}" type="slidenum">
              <a:rPr lang="en-US" altLang="zh-CN"/>
              <a:pPr/>
              <a:t>‹#›</a:t>
            </a:fld>
            <a:endParaRPr lang="en-US" altLang="zh-CN"/>
          </a:p>
        </p:txBody>
      </p:sp>
    </p:spTree>
    <p:extLst>
      <p:ext uri="{BB962C8B-B14F-4D97-AF65-F5344CB8AC3E}">
        <p14:creationId xmlns:p14="http://schemas.microsoft.com/office/powerpoint/2010/main" val="380362338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5877D6D7-CF90-4D54-90BE-6716D0C86ED2}" type="slidenum">
              <a:rPr lang="en-US" altLang="zh-CN"/>
              <a:pPr/>
              <a:t>‹#›</a:t>
            </a:fld>
            <a:endParaRPr lang="en-US" altLang="zh-CN"/>
          </a:p>
        </p:txBody>
      </p:sp>
    </p:spTree>
    <p:extLst>
      <p:ext uri="{BB962C8B-B14F-4D97-AF65-F5344CB8AC3E}">
        <p14:creationId xmlns:p14="http://schemas.microsoft.com/office/powerpoint/2010/main" val="294292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22" name="Rectangle 2"/>
          <p:cNvSpPr>
            <a:spLocks noChangeArrowheads="1"/>
          </p:cNvSpPr>
          <p:nvPr/>
        </p:nvSpPr>
        <p:spPr bwMode="ltGray">
          <a:xfrm>
            <a:off x="417513" y="1806575"/>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3" name="Rectangle 3"/>
          <p:cNvSpPr>
            <a:spLocks noChangeArrowheads="1"/>
          </p:cNvSpPr>
          <p:nvPr/>
        </p:nvSpPr>
        <p:spPr bwMode="ltGray">
          <a:xfrm>
            <a:off x="800100" y="181610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4" name="Rectangle 4"/>
          <p:cNvSpPr>
            <a:spLocks noChangeArrowheads="1"/>
          </p:cNvSpPr>
          <p:nvPr/>
        </p:nvSpPr>
        <p:spPr bwMode="ltGray">
          <a:xfrm>
            <a:off x="541338" y="2228850"/>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5" name="Rectangle 5"/>
          <p:cNvSpPr>
            <a:spLocks noChangeArrowheads="1"/>
          </p:cNvSpPr>
          <p:nvPr/>
        </p:nvSpPr>
        <p:spPr bwMode="ltGray">
          <a:xfrm>
            <a:off x="911225" y="223043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6" name="Rectangle 6"/>
          <p:cNvSpPr>
            <a:spLocks noChangeArrowheads="1"/>
          </p:cNvSpPr>
          <p:nvPr/>
        </p:nvSpPr>
        <p:spPr bwMode="ltGray">
          <a:xfrm>
            <a:off x="127000" y="215741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7" name="Rectangle 7"/>
          <p:cNvSpPr>
            <a:spLocks noChangeArrowheads="1"/>
          </p:cNvSpPr>
          <p:nvPr/>
        </p:nvSpPr>
        <p:spPr bwMode="gray">
          <a:xfrm>
            <a:off x="762000" y="170021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8" name="Rectangle 8"/>
          <p:cNvSpPr>
            <a:spLocks noChangeArrowheads="1"/>
          </p:cNvSpPr>
          <p:nvPr/>
        </p:nvSpPr>
        <p:spPr bwMode="gray">
          <a:xfrm>
            <a:off x="442913" y="2490788"/>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p>
        </p:txBody>
      </p:sp>
      <p:sp>
        <p:nvSpPr>
          <p:cNvPr id="286729"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286730"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6731"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ltLang="zh-CN"/>
          </a:p>
        </p:txBody>
      </p:sp>
      <p:sp>
        <p:nvSpPr>
          <p:cNvPr id="286732"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ltLang="zh-CN"/>
          </a:p>
        </p:txBody>
      </p:sp>
      <p:sp>
        <p:nvSpPr>
          <p:cNvPr id="286733"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A4CB4F59-904B-4CCA-A18C-0C2BF7F755C8}"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ea typeface="宋体" pitchFamily="2" charset="-122"/>
        </a:defRPr>
      </a:lvl2pPr>
      <a:lvl3pPr algn="l" rtl="0" fontAlgn="base">
        <a:spcBef>
          <a:spcPct val="0"/>
        </a:spcBef>
        <a:spcAft>
          <a:spcPct val="0"/>
        </a:spcAft>
        <a:defRPr sz="4400">
          <a:solidFill>
            <a:schemeClr val="tx2"/>
          </a:solidFill>
          <a:latin typeface="Tahoma" pitchFamily="34" charset="0"/>
          <a:ea typeface="宋体" pitchFamily="2" charset="-122"/>
        </a:defRPr>
      </a:lvl3pPr>
      <a:lvl4pPr algn="l" rtl="0" fontAlgn="base">
        <a:spcBef>
          <a:spcPct val="0"/>
        </a:spcBef>
        <a:spcAft>
          <a:spcPct val="0"/>
        </a:spcAft>
        <a:defRPr sz="4400">
          <a:solidFill>
            <a:schemeClr val="tx2"/>
          </a:solidFill>
          <a:latin typeface="Tahoma" pitchFamily="34" charset="0"/>
          <a:ea typeface="宋体" pitchFamily="2" charset="-122"/>
        </a:defRPr>
      </a:lvl4pPr>
      <a:lvl5pPr algn="l" rtl="0" fontAlgn="base">
        <a:spcBef>
          <a:spcPct val="0"/>
        </a:spcBef>
        <a:spcAft>
          <a:spcPct val="0"/>
        </a:spcAft>
        <a:defRPr sz="4400">
          <a:solidFill>
            <a:schemeClr val="tx2"/>
          </a:solidFill>
          <a:latin typeface="Tahoma" pitchFamily="34" charset="0"/>
          <a:ea typeface="宋体" pitchFamily="2" charset="-122"/>
        </a:defRPr>
      </a:lvl5pPr>
      <a:lvl6pPr marL="457200" algn="l" rtl="0" fontAlgn="base">
        <a:spcBef>
          <a:spcPct val="0"/>
        </a:spcBef>
        <a:spcAft>
          <a:spcPct val="0"/>
        </a:spcAft>
        <a:defRPr sz="4400">
          <a:solidFill>
            <a:schemeClr val="tx2"/>
          </a:solidFill>
          <a:latin typeface="Tahoma" pitchFamily="34" charset="0"/>
          <a:ea typeface="宋体" pitchFamily="2" charset="-122"/>
        </a:defRPr>
      </a:lvl6pPr>
      <a:lvl7pPr marL="914400" algn="l" rtl="0" fontAlgn="base">
        <a:spcBef>
          <a:spcPct val="0"/>
        </a:spcBef>
        <a:spcAft>
          <a:spcPct val="0"/>
        </a:spcAft>
        <a:defRPr sz="4400">
          <a:solidFill>
            <a:schemeClr val="tx2"/>
          </a:solidFill>
          <a:latin typeface="Tahoma" pitchFamily="34" charset="0"/>
          <a:ea typeface="宋体" pitchFamily="2" charset="-122"/>
        </a:defRPr>
      </a:lvl7pPr>
      <a:lvl8pPr marL="1371600" algn="l" rtl="0" fontAlgn="base">
        <a:spcBef>
          <a:spcPct val="0"/>
        </a:spcBef>
        <a:spcAft>
          <a:spcPct val="0"/>
        </a:spcAft>
        <a:defRPr sz="4400">
          <a:solidFill>
            <a:schemeClr val="tx2"/>
          </a:solidFill>
          <a:latin typeface="Tahoma" pitchFamily="34" charset="0"/>
          <a:ea typeface="宋体" pitchFamily="2" charset="-122"/>
        </a:defRPr>
      </a:lvl8pPr>
      <a:lvl9pPr marL="1828800" algn="l" rtl="0" fontAlgn="base">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77520"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1412875"/>
            <a:ext cx="2559050" cy="914400"/>
          </a:xfrm>
          <a:prstGeom prst="rect">
            <a:avLst/>
          </a:prstGeom>
          <a:noFill/>
          <a:extLst>
            <a:ext uri="{909E8E84-426E-40DD-AFC4-6F175D3DCCD1}">
              <a14:hiddenFill xmlns:a14="http://schemas.microsoft.com/office/drawing/2010/main">
                <a:solidFill>
                  <a:srgbClr val="FFFFFF"/>
                </a:solidFill>
              </a14:hiddenFill>
            </a:ext>
          </a:extLst>
        </p:spPr>
      </p:pic>
      <p:sp>
        <p:nvSpPr>
          <p:cNvPr id="277517" name="Rectangle 13"/>
          <p:cNvSpPr>
            <a:spLocks noChangeArrowheads="1"/>
          </p:cNvSpPr>
          <p:nvPr/>
        </p:nvSpPr>
        <p:spPr bwMode="auto">
          <a:xfrm>
            <a:off x="2700338" y="806450"/>
            <a:ext cx="3889375"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zh-CN" altLang="en-US" sz="6900" b="1">
                <a:solidFill>
                  <a:srgbClr val="3333FF"/>
                </a:solidFill>
                <a:ea typeface="幼圆" pitchFamily="49" charset="-122"/>
              </a:rPr>
              <a:t>工程光学</a:t>
            </a:r>
          </a:p>
        </p:txBody>
      </p:sp>
      <p:sp>
        <p:nvSpPr>
          <p:cNvPr id="277518" name="Rectangle 14"/>
          <p:cNvSpPr>
            <a:spLocks noChangeArrowheads="1"/>
          </p:cNvSpPr>
          <p:nvPr/>
        </p:nvSpPr>
        <p:spPr bwMode="auto">
          <a:xfrm>
            <a:off x="1476375" y="458152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spcBef>
                <a:spcPct val="20000"/>
              </a:spcBef>
              <a:buClr>
                <a:schemeClr val="folHlink"/>
              </a:buClr>
              <a:buSzPct val="60000"/>
              <a:buFont typeface="Wingdings" pitchFamily="2" charset="2"/>
              <a:buNone/>
            </a:pPr>
            <a:r>
              <a:rPr lang="zh-CN" altLang="en-US" sz="3000" b="1">
                <a:solidFill>
                  <a:srgbClr val="3333FF"/>
                </a:solidFill>
                <a:ea typeface="幼圆" pitchFamily="49" charset="-122"/>
              </a:rPr>
              <a:t>郭  峰</a:t>
            </a:r>
          </a:p>
          <a:p>
            <a:pPr marL="342900" indent="-342900" algn="ctr">
              <a:lnSpc>
                <a:spcPct val="115000"/>
              </a:lnSpc>
              <a:spcBef>
                <a:spcPct val="20000"/>
              </a:spcBef>
              <a:buClr>
                <a:schemeClr val="folHlink"/>
              </a:buClr>
              <a:buSzPct val="60000"/>
              <a:buFont typeface="Wingdings" pitchFamily="2" charset="2"/>
              <a:buNone/>
            </a:pPr>
            <a:r>
              <a:rPr lang="zh-CN" altLang="en-US" sz="2600" b="1">
                <a:solidFill>
                  <a:srgbClr val="3333FF"/>
                </a:solidFill>
                <a:ea typeface="幼圆" pitchFamily="49" charset="-122"/>
              </a:rPr>
              <a:t>青岛理工大学 </a:t>
            </a:r>
            <a:r>
              <a:rPr lang="zh-CN" altLang="en-US" sz="2600" b="1">
                <a:solidFill>
                  <a:srgbClr val="3333FF"/>
                </a:solidFill>
                <a:ea typeface="幼圆" pitchFamily="49" charset="-122"/>
                <a:sym typeface="Symbol" pitchFamily="18" charset="2"/>
              </a:rPr>
              <a:t> 机械工程学院</a:t>
            </a:r>
          </a:p>
          <a:p>
            <a:pPr marL="342900" indent="-342900" algn="ctr">
              <a:spcBef>
                <a:spcPct val="20000"/>
              </a:spcBef>
              <a:buClr>
                <a:schemeClr val="folHlink"/>
              </a:buClr>
              <a:buSzPct val="60000"/>
              <a:buFont typeface="Wingdings" pitchFamily="2" charset="2"/>
              <a:buNone/>
            </a:pPr>
            <a:endParaRPr lang="zh-CN" altLang="en-US" sz="3200">
              <a:ea typeface="幼圆" pitchFamily="49" charset="-122"/>
            </a:endParaRPr>
          </a:p>
        </p:txBody>
      </p:sp>
      <p:sp>
        <p:nvSpPr>
          <p:cNvPr id="277519" name="Text Box 15"/>
          <p:cNvSpPr txBox="1">
            <a:spLocks noChangeArrowheads="1"/>
          </p:cNvSpPr>
          <p:nvPr/>
        </p:nvSpPr>
        <p:spPr bwMode="auto">
          <a:xfrm>
            <a:off x="2843213" y="2778125"/>
            <a:ext cx="4248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3200">
                <a:solidFill>
                  <a:srgbClr val="3333FF"/>
                </a:solidFill>
                <a:latin typeface="Arial" charset="0"/>
              </a:rPr>
              <a:t>Engineering Optics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3874" name="Group 2"/>
          <p:cNvGrpSpPr>
            <a:grpSpLocks/>
          </p:cNvGrpSpPr>
          <p:nvPr/>
        </p:nvGrpSpPr>
        <p:grpSpPr bwMode="auto">
          <a:xfrm>
            <a:off x="827088" y="836613"/>
            <a:ext cx="8097837" cy="946150"/>
            <a:chOff x="1248" y="2880"/>
            <a:chExt cx="4368" cy="596"/>
          </a:xfrm>
        </p:grpSpPr>
        <p:sp>
          <p:nvSpPr>
            <p:cNvPr id="463875" name="Text Box 3"/>
            <p:cNvSpPr txBox="1">
              <a:spLocks noChangeArrowheads="1"/>
            </p:cNvSpPr>
            <p:nvPr/>
          </p:nvSpPr>
          <p:spPr bwMode="auto">
            <a:xfrm>
              <a:off x="1248" y="2880"/>
              <a:ext cx="4368"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00"/>
                  </a:solidFill>
                  <a:latin typeface="Times New Roman" pitchFamily="18" charset="0"/>
                </a:rPr>
                <a:t>当                </a:t>
              </a:r>
              <a:r>
                <a:rPr kumimoji="1" lang="zh-CN" altLang="en-US" sz="2800" b="1">
                  <a:latin typeface="Times New Roman" pitchFamily="18" charset="0"/>
                </a:rPr>
                <a:t> </a:t>
              </a:r>
              <a:r>
                <a:rPr kumimoji="1" lang="zh-CN" altLang="en-US" sz="2800" b="1">
                  <a:solidFill>
                    <a:srgbClr val="000000"/>
                  </a:solidFill>
                  <a:latin typeface="Times New Roman" pitchFamily="18" charset="0"/>
                </a:rPr>
                <a:t>即物点向无限远处左移时，由于任何光学系统口径有限，所以此时</a:t>
              </a:r>
            </a:p>
          </p:txBody>
        </p:sp>
        <p:graphicFrame>
          <p:nvGraphicFramePr>
            <p:cNvPr id="463876" name="Object 4"/>
            <p:cNvGraphicFramePr>
              <a:graphicFrameLocks noChangeAspect="1"/>
            </p:cNvGraphicFramePr>
            <p:nvPr/>
          </p:nvGraphicFramePr>
          <p:xfrm>
            <a:off x="1584" y="2928"/>
            <a:ext cx="624" cy="227"/>
          </p:xfrm>
          <a:graphic>
            <a:graphicData uri="http://schemas.openxmlformats.org/presentationml/2006/ole">
              <mc:AlternateContent xmlns:mc="http://schemas.openxmlformats.org/markup-compatibility/2006">
                <mc:Choice xmlns:v="urn:schemas-microsoft-com:vml" Requires="v">
                  <p:oleObj spid="_x0000_s463910" name="Equation" r:id="rId3" imgW="469800" imgH="164880" progId="Equation.3">
                    <p:embed/>
                  </p:oleObj>
                </mc:Choice>
                <mc:Fallback>
                  <p:oleObj name="Equation" r:id="rId3" imgW="469800" imgH="1648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4" y="2928"/>
                          <a:ext cx="624"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3877" name="Object 5"/>
            <p:cNvGraphicFramePr>
              <a:graphicFrameLocks noChangeAspect="1"/>
            </p:cNvGraphicFramePr>
            <p:nvPr/>
          </p:nvGraphicFramePr>
          <p:xfrm>
            <a:off x="3848" y="3159"/>
            <a:ext cx="607" cy="245"/>
          </p:xfrm>
          <a:graphic>
            <a:graphicData uri="http://schemas.openxmlformats.org/presentationml/2006/ole">
              <mc:AlternateContent xmlns:mc="http://schemas.openxmlformats.org/markup-compatibility/2006">
                <mc:Choice xmlns:v="urn:schemas-microsoft-com:vml" Requires="v">
                  <p:oleObj spid="_x0000_s463911" name="Equation" r:id="rId5" imgW="457200" imgH="177480" progId="Equation.3">
                    <p:embed/>
                  </p:oleObj>
                </mc:Choice>
                <mc:Fallback>
                  <p:oleObj name="Equation" r:id="rId5" imgW="457200" imgH="17748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8" y="3159"/>
                          <a:ext cx="607" cy="2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463878" name="Text Box 6"/>
          <p:cNvSpPr txBox="1">
            <a:spLocks noChangeArrowheads="1"/>
          </p:cNvSpPr>
          <p:nvPr/>
        </p:nvSpPr>
        <p:spPr bwMode="auto">
          <a:xfrm>
            <a:off x="827088" y="5229225"/>
            <a:ext cx="716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800" b="1">
                <a:solidFill>
                  <a:srgbClr val="CC3300"/>
                </a:solidFill>
                <a:latin typeface="Times New Roman" pitchFamily="18" charset="0"/>
              </a:rPr>
              <a:t>※ </a:t>
            </a:r>
            <a:r>
              <a:rPr kumimoji="1" lang="zh-CN" altLang="en-US" sz="2800" b="1">
                <a:solidFill>
                  <a:srgbClr val="0000FF"/>
                </a:solidFill>
                <a:latin typeface="Times New Roman" pitchFamily="18" charset="0"/>
              </a:rPr>
              <a:t>即</a:t>
            </a:r>
            <a:r>
              <a:rPr kumimoji="1" lang="zh-CN" altLang="en-US" sz="2800" b="1">
                <a:solidFill>
                  <a:srgbClr val="CC3300"/>
                </a:solidFill>
                <a:latin typeface="Times New Roman" pitchFamily="18" charset="0"/>
              </a:rPr>
              <a:t>无限远轴上物点发出的光线与光轴平行</a:t>
            </a:r>
          </a:p>
        </p:txBody>
      </p:sp>
      <p:grpSp>
        <p:nvGrpSpPr>
          <p:cNvPr id="463879" name="Group 7"/>
          <p:cNvGrpSpPr>
            <a:grpSpLocks/>
          </p:cNvGrpSpPr>
          <p:nvPr/>
        </p:nvGrpSpPr>
        <p:grpSpPr bwMode="auto">
          <a:xfrm>
            <a:off x="2843213" y="2379663"/>
            <a:ext cx="3962400" cy="2057400"/>
            <a:chOff x="1920" y="1296"/>
            <a:chExt cx="2496" cy="1296"/>
          </a:xfrm>
        </p:grpSpPr>
        <p:sp>
          <p:nvSpPr>
            <p:cNvPr id="463880" name="Line 8"/>
            <p:cNvSpPr>
              <a:spLocks noChangeShapeType="1"/>
            </p:cNvSpPr>
            <p:nvPr/>
          </p:nvSpPr>
          <p:spPr bwMode="auto">
            <a:xfrm>
              <a:off x="1968" y="1965"/>
              <a:ext cx="2448" cy="0"/>
            </a:xfrm>
            <a:prstGeom prst="line">
              <a:avLst/>
            </a:prstGeom>
            <a:noFill/>
            <a:ln w="19050" cap="sq">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3881" name="Line 9"/>
            <p:cNvSpPr>
              <a:spLocks noChangeShapeType="1"/>
            </p:cNvSpPr>
            <p:nvPr/>
          </p:nvSpPr>
          <p:spPr bwMode="auto">
            <a:xfrm>
              <a:off x="1920" y="1410"/>
              <a:ext cx="1935" cy="2"/>
            </a:xfrm>
            <a:prstGeom prst="line">
              <a:avLst/>
            </a:prstGeom>
            <a:noFill/>
            <a:ln w="28575"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3882" name="Arc 10"/>
            <p:cNvSpPr>
              <a:spLocks/>
            </p:cNvSpPr>
            <p:nvPr/>
          </p:nvSpPr>
          <p:spPr bwMode="auto">
            <a:xfrm flipH="1">
              <a:off x="3813" y="1296"/>
              <a:ext cx="302" cy="1296"/>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3883" name="Arc 11"/>
            <p:cNvSpPr>
              <a:spLocks/>
            </p:cNvSpPr>
            <p:nvPr/>
          </p:nvSpPr>
          <p:spPr bwMode="auto">
            <a:xfrm>
              <a:off x="3889" y="1296"/>
              <a:ext cx="301" cy="1296"/>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3884" name="Line 12"/>
            <p:cNvSpPr>
              <a:spLocks noChangeShapeType="1"/>
            </p:cNvSpPr>
            <p:nvPr/>
          </p:nvSpPr>
          <p:spPr bwMode="auto">
            <a:xfrm>
              <a:off x="3923" y="1412"/>
              <a:ext cx="3" cy="553"/>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3885" name="Line 13"/>
            <p:cNvSpPr>
              <a:spLocks noChangeShapeType="1"/>
            </p:cNvSpPr>
            <p:nvPr/>
          </p:nvSpPr>
          <p:spPr bwMode="auto">
            <a:xfrm>
              <a:off x="3813" y="1965"/>
              <a:ext cx="0" cy="62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3886" name="Line 14"/>
            <p:cNvSpPr>
              <a:spLocks noChangeShapeType="1"/>
            </p:cNvSpPr>
            <p:nvPr/>
          </p:nvSpPr>
          <p:spPr bwMode="auto">
            <a:xfrm flipH="1" flipV="1">
              <a:off x="2448" y="2496"/>
              <a:ext cx="1362" cy="4"/>
            </a:xfrm>
            <a:prstGeom prst="line">
              <a:avLst/>
            </a:prstGeom>
            <a:noFill/>
            <a:ln w="12700" cap="sq">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3887" name="Text Box 15"/>
            <p:cNvSpPr txBox="1">
              <a:spLocks noChangeArrowheads="1"/>
            </p:cNvSpPr>
            <p:nvPr/>
          </p:nvSpPr>
          <p:spPr bwMode="auto">
            <a:xfrm>
              <a:off x="3936" y="1574"/>
              <a:ext cx="2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i="1">
                  <a:solidFill>
                    <a:srgbClr val="0000FF"/>
                  </a:solidFill>
                  <a:latin typeface="Times New Roman" pitchFamily="18" charset="0"/>
                </a:rPr>
                <a:t>h</a:t>
              </a:r>
            </a:p>
          </p:txBody>
        </p:sp>
        <p:sp>
          <p:nvSpPr>
            <p:cNvPr id="463888" name="Text Box 16"/>
            <p:cNvSpPr txBox="1">
              <a:spLocks noChangeArrowheads="1"/>
            </p:cNvSpPr>
            <p:nvPr/>
          </p:nvSpPr>
          <p:spPr bwMode="auto">
            <a:xfrm>
              <a:off x="2880" y="2256"/>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a:solidFill>
                    <a:srgbClr val="0000FF"/>
                  </a:solidFill>
                  <a:latin typeface="Times New Roman" pitchFamily="18" charset="0"/>
                </a:rPr>
                <a:t>－</a:t>
              </a:r>
              <a:r>
                <a:rPr kumimoji="1" lang="en-US" altLang="zh-CN" sz="2000" i="1">
                  <a:solidFill>
                    <a:srgbClr val="0000FF"/>
                  </a:solidFill>
                  <a:latin typeface="Times New Roman" pitchFamily="18" charset="0"/>
                </a:rPr>
                <a:t>L</a:t>
              </a:r>
            </a:p>
          </p:txBody>
        </p:sp>
        <p:sp>
          <p:nvSpPr>
            <p:cNvPr id="463889" name="Line 17"/>
            <p:cNvSpPr>
              <a:spLocks noChangeShapeType="1"/>
            </p:cNvSpPr>
            <p:nvPr/>
          </p:nvSpPr>
          <p:spPr bwMode="auto">
            <a:xfrm>
              <a:off x="3855" y="141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ctrTitle"/>
          </p:nvPr>
        </p:nvSpPr>
        <p:spPr>
          <a:xfrm>
            <a:off x="1187450" y="764704"/>
            <a:ext cx="8494261" cy="525463"/>
          </a:xfrm>
        </p:spPr>
        <p:txBody>
          <a:bodyPr/>
          <a:lstStyle/>
          <a:p>
            <a:r>
              <a:rPr lang="en-US" altLang="zh-CN" sz="2400" b="1" dirty="0">
                <a:solidFill>
                  <a:schemeClr val="folHlink"/>
                </a:solidFill>
              </a:rPr>
              <a:t/>
            </a:r>
            <a:br>
              <a:rPr lang="en-US" altLang="zh-CN" sz="2400" b="1" dirty="0">
                <a:solidFill>
                  <a:schemeClr val="folHlink"/>
                </a:solidFill>
              </a:rPr>
            </a:br>
            <a:r>
              <a:rPr lang="zh-CN" altLang="en-US" sz="2200" b="1" dirty="0">
                <a:solidFill>
                  <a:schemeClr val="folHlink"/>
                </a:solidFill>
              </a:rPr>
              <a:t>像方焦点、像方焦平面；   像方主点、主平面；像方焦距</a:t>
            </a:r>
          </a:p>
        </p:txBody>
      </p:sp>
      <p:sp>
        <p:nvSpPr>
          <p:cNvPr id="464899" name="Arc 3"/>
          <p:cNvSpPr>
            <a:spLocks/>
          </p:cNvSpPr>
          <p:nvPr/>
        </p:nvSpPr>
        <p:spPr bwMode="auto">
          <a:xfrm flipH="1">
            <a:off x="4557713" y="2451100"/>
            <a:ext cx="1066800"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4900" name="Arc 4"/>
          <p:cNvSpPr>
            <a:spLocks/>
          </p:cNvSpPr>
          <p:nvPr/>
        </p:nvSpPr>
        <p:spPr bwMode="auto">
          <a:xfrm>
            <a:off x="4808538" y="2451100"/>
            <a:ext cx="1171575"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4901" name="Text Box 5"/>
          <p:cNvSpPr txBox="1">
            <a:spLocks noChangeArrowheads="1"/>
          </p:cNvSpPr>
          <p:nvPr/>
        </p:nvSpPr>
        <p:spPr bwMode="auto">
          <a:xfrm>
            <a:off x="2133600" y="2222500"/>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A</a:t>
            </a:r>
          </a:p>
        </p:txBody>
      </p:sp>
      <p:sp>
        <p:nvSpPr>
          <p:cNvPr id="464902" name="Line 6"/>
          <p:cNvSpPr>
            <a:spLocks noChangeShapeType="1"/>
          </p:cNvSpPr>
          <p:nvPr/>
        </p:nvSpPr>
        <p:spPr bwMode="auto">
          <a:xfrm flipV="1">
            <a:off x="2386013" y="2598738"/>
            <a:ext cx="2401887" cy="4762"/>
          </a:xfrm>
          <a:prstGeom prst="line">
            <a:avLst/>
          </a:prstGeom>
          <a:noFill/>
          <a:ln w="19050"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4903" name="Line 7"/>
          <p:cNvSpPr>
            <a:spLocks noChangeShapeType="1"/>
          </p:cNvSpPr>
          <p:nvPr/>
        </p:nvSpPr>
        <p:spPr bwMode="auto">
          <a:xfrm>
            <a:off x="5811838" y="2755900"/>
            <a:ext cx="1641475" cy="779463"/>
          </a:xfrm>
          <a:prstGeom prst="line">
            <a:avLst/>
          </a:prstGeom>
          <a:noFill/>
          <a:ln w="19050" cap="sq">
            <a:solidFill>
              <a:srgbClr val="008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4904" name="Line 8"/>
          <p:cNvSpPr>
            <a:spLocks noChangeShapeType="1"/>
          </p:cNvSpPr>
          <p:nvPr/>
        </p:nvSpPr>
        <p:spPr bwMode="auto">
          <a:xfrm flipH="1">
            <a:off x="2133600" y="3517900"/>
            <a:ext cx="5770563"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464905" name="Group 9"/>
          <p:cNvGrpSpPr>
            <a:grpSpLocks/>
          </p:cNvGrpSpPr>
          <p:nvPr/>
        </p:nvGrpSpPr>
        <p:grpSpPr bwMode="auto">
          <a:xfrm>
            <a:off x="5791200" y="2374900"/>
            <a:ext cx="2362200" cy="1190625"/>
            <a:chOff x="3648" y="1248"/>
            <a:chExt cx="1488" cy="750"/>
          </a:xfrm>
        </p:grpSpPr>
        <p:sp>
          <p:nvSpPr>
            <p:cNvPr id="464906" name="Arc 10"/>
            <p:cNvSpPr>
              <a:spLocks/>
            </p:cNvSpPr>
            <p:nvPr/>
          </p:nvSpPr>
          <p:spPr bwMode="auto">
            <a:xfrm flipH="1">
              <a:off x="4399" y="1872"/>
              <a:ext cx="51"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4907" name="Text Box 11"/>
            <p:cNvSpPr txBox="1">
              <a:spLocks noChangeArrowheads="1"/>
            </p:cNvSpPr>
            <p:nvPr/>
          </p:nvSpPr>
          <p:spPr bwMode="auto">
            <a:xfrm>
              <a:off x="4031" y="1728"/>
              <a:ext cx="4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U</a:t>
              </a:r>
              <a:r>
                <a:rPr kumimoji="1" lang="en-US" altLang="zh-CN" sz="2000">
                  <a:solidFill>
                    <a:srgbClr val="0000FF"/>
                  </a:solidFill>
                  <a:latin typeface="Tahoma" pitchFamily="34" charset="0"/>
                </a:rPr>
                <a:t>’</a:t>
              </a:r>
            </a:p>
          </p:txBody>
        </p:sp>
        <p:sp>
          <p:nvSpPr>
            <p:cNvPr id="464908" name="Text Box 12"/>
            <p:cNvSpPr txBox="1">
              <a:spLocks noChangeArrowheads="1"/>
            </p:cNvSpPr>
            <p:nvPr/>
          </p:nvSpPr>
          <p:spPr bwMode="auto">
            <a:xfrm>
              <a:off x="4715" y="1718"/>
              <a:ext cx="42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4909" name="Text Box 13"/>
            <p:cNvSpPr txBox="1">
              <a:spLocks noChangeArrowheads="1"/>
            </p:cNvSpPr>
            <p:nvPr/>
          </p:nvSpPr>
          <p:spPr bwMode="auto">
            <a:xfrm>
              <a:off x="3648" y="1248"/>
              <a:ext cx="4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r>
                <a:rPr kumimoji="1" lang="en-US" altLang="zh-CN" sz="2000">
                  <a:solidFill>
                    <a:srgbClr val="0000FF"/>
                  </a:solidFill>
                  <a:latin typeface="Tahoma" pitchFamily="34" charset="0"/>
                </a:rPr>
                <a:t>’</a:t>
              </a:r>
            </a:p>
          </p:txBody>
        </p:sp>
        <p:sp>
          <p:nvSpPr>
            <p:cNvPr id="464910" name="Oval 14"/>
            <p:cNvSpPr>
              <a:spLocks noChangeArrowheads="1"/>
            </p:cNvSpPr>
            <p:nvPr/>
          </p:nvSpPr>
          <p:spPr bwMode="auto">
            <a:xfrm>
              <a:off x="4642" y="1950"/>
              <a:ext cx="53" cy="48"/>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64911" name="Group 15"/>
          <p:cNvGrpSpPr>
            <a:grpSpLocks/>
          </p:cNvGrpSpPr>
          <p:nvPr/>
        </p:nvGrpSpPr>
        <p:grpSpPr bwMode="auto">
          <a:xfrm>
            <a:off x="4068763" y="2201863"/>
            <a:ext cx="1003300" cy="1306512"/>
            <a:chOff x="2555" y="1142"/>
            <a:chExt cx="632" cy="823"/>
          </a:xfrm>
        </p:grpSpPr>
        <p:sp>
          <p:nvSpPr>
            <p:cNvPr id="464912" name="Line 16"/>
            <p:cNvSpPr>
              <a:spLocks noChangeShapeType="1"/>
            </p:cNvSpPr>
            <p:nvPr/>
          </p:nvSpPr>
          <p:spPr bwMode="auto">
            <a:xfrm>
              <a:off x="2555" y="1380"/>
              <a:ext cx="0" cy="585"/>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4913" name="Text Box 17"/>
            <p:cNvSpPr txBox="1">
              <a:spLocks noChangeArrowheads="1"/>
            </p:cNvSpPr>
            <p:nvPr/>
          </p:nvSpPr>
          <p:spPr bwMode="auto">
            <a:xfrm>
              <a:off x="2566" y="1574"/>
              <a:ext cx="2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h</a:t>
              </a:r>
            </a:p>
          </p:txBody>
        </p:sp>
        <p:sp>
          <p:nvSpPr>
            <p:cNvPr id="464914" name="Text Box 18"/>
            <p:cNvSpPr txBox="1">
              <a:spLocks noChangeArrowheads="1"/>
            </p:cNvSpPr>
            <p:nvPr/>
          </p:nvSpPr>
          <p:spPr bwMode="auto">
            <a:xfrm>
              <a:off x="2766" y="1142"/>
              <a:ext cx="42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p>
          </p:txBody>
        </p:sp>
      </p:grpSp>
      <p:sp>
        <p:nvSpPr>
          <p:cNvPr id="464915" name="Rectangle 19"/>
          <p:cNvSpPr>
            <a:spLocks noChangeArrowheads="1"/>
          </p:cNvSpPr>
          <p:nvPr/>
        </p:nvSpPr>
        <p:spPr bwMode="auto">
          <a:xfrm>
            <a:off x="539750" y="5589588"/>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p>
            <a:r>
              <a:rPr kumimoji="1" lang="en-US" altLang="zh-CN" sz="2400" b="1">
                <a:solidFill>
                  <a:srgbClr val="CC3300"/>
                </a:solidFill>
                <a:latin typeface="Times New Roman" pitchFamily="18" charset="0"/>
              </a:rPr>
              <a:t>※</a:t>
            </a:r>
            <a:r>
              <a:rPr kumimoji="1" lang="en-US" altLang="zh-CN" sz="2400">
                <a:latin typeface="Times New Roman" pitchFamily="18" charset="0"/>
              </a:rPr>
              <a:t> </a:t>
            </a:r>
            <a:r>
              <a:rPr kumimoji="1" lang="en-US" altLang="zh-CN" sz="2400" b="1" i="1">
                <a:solidFill>
                  <a:srgbClr val="FF0000"/>
                </a:solidFill>
                <a:effectLst>
                  <a:outerShdw blurRad="38100" dist="38100" dir="2700000" algn="tl">
                    <a:srgbClr val="C0C0C0"/>
                  </a:outerShdw>
                </a:effectLst>
                <a:latin typeface="Times New Roman" pitchFamily="18" charset="0"/>
              </a:rPr>
              <a:t>F </a:t>
            </a:r>
            <a:r>
              <a:rPr kumimoji="1" lang="en-US" altLang="zh-CN" sz="2400">
                <a:solidFill>
                  <a:srgbClr val="FF0000"/>
                </a:solidFill>
                <a:effectLst>
                  <a:outerShdw blurRad="38100" dist="38100" dir="2700000" algn="tl">
                    <a:srgbClr val="C0C0C0"/>
                  </a:outerShdw>
                </a:effectLst>
              </a:rPr>
              <a:t>’</a:t>
            </a:r>
            <a:r>
              <a:rPr kumimoji="1" lang="en-US" altLang="zh-CN" sz="2400">
                <a:latin typeface="Times New Roman" pitchFamily="18" charset="0"/>
              </a:rPr>
              <a:t> </a:t>
            </a:r>
            <a:r>
              <a:rPr kumimoji="1" lang="zh-CN" altLang="en-US" sz="2400" b="1">
                <a:solidFill>
                  <a:srgbClr val="000000"/>
                </a:solidFill>
                <a:latin typeface="Times New Roman" pitchFamily="18" charset="0"/>
              </a:rPr>
              <a:t>就是无限远轴上物点的像点，称</a:t>
            </a:r>
            <a:r>
              <a:rPr kumimoji="1" lang="zh-CN" altLang="en-US" sz="2400" b="1">
                <a:solidFill>
                  <a:srgbClr val="CC3300"/>
                </a:solidFill>
                <a:effectLst>
                  <a:outerShdw blurRad="38100" dist="38100" dir="2700000" algn="tl">
                    <a:srgbClr val="C0C0C0"/>
                  </a:outerShdw>
                </a:effectLst>
                <a:latin typeface="Times New Roman" pitchFamily="18" charset="0"/>
              </a:rPr>
              <a:t>像方焦点</a:t>
            </a:r>
            <a:r>
              <a:rPr kumimoji="1" lang="en-US" altLang="zh-CN" sz="2400" b="1">
                <a:solidFill>
                  <a:srgbClr val="CC3300"/>
                </a:solidFill>
                <a:effectLst>
                  <a:outerShdw blurRad="38100" dist="38100" dir="2700000" algn="tl">
                    <a:srgbClr val="C0C0C0"/>
                  </a:outerShdw>
                </a:effectLst>
                <a:latin typeface="Times New Roman" pitchFamily="18" charset="0"/>
              </a:rPr>
              <a:t>(Second or back focal point)</a:t>
            </a:r>
          </a:p>
        </p:txBody>
      </p:sp>
      <p:grpSp>
        <p:nvGrpSpPr>
          <p:cNvPr id="464916" name="Group 20"/>
          <p:cNvGrpSpPr>
            <a:grpSpLocks/>
          </p:cNvGrpSpPr>
          <p:nvPr/>
        </p:nvGrpSpPr>
        <p:grpSpPr bwMode="auto">
          <a:xfrm>
            <a:off x="1187450" y="4724400"/>
            <a:ext cx="5029200" cy="457200"/>
            <a:chOff x="1008" y="2832"/>
            <a:chExt cx="3168" cy="288"/>
          </a:xfrm>
        </p:grpSpPr>
        <p:sp>
          <p:nvSpPr>
            <p:cNvPr id="464917" name="Text Box 21"/>
            <p:cNvSpPr txBox="1">
              <a:spLocks noChangeArrowheads="1"/>
            </p:cNvSpPr>
            <p:nvPr/>
          </p:nvSpPr>
          <p:spPr bwMode="auto">
            <a:xfrm>
              <a:off x="1008" y="2832"/>
              <a:ext cx="30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00"/>
                  </a:solidFill>
                  <a:latin typeface="Times New Roman" pitchFamily="18" charset="0"/>
                </a:rPr>
                <a:t>AE</a:t>
              </a:r>
              <a:r>
                <a:rPr kumimoji="1" lang="en-US" altLang="zh-CN" sz="2400">
                  <a:solidFill>
                    <a:srgbClr val="000000"/>
                  </a:solidFill>
                  <a:latin typeface="Times New Roman" pitchFamily="18" charset="0"/>
                </a:rPr>
                <a:t> </a:t>
              </a:r>
              <a:r>
                <a:rPr kumimoji="1" lang="zh-CN" altLang="en-US" sz="2400" b="1">
                  <a:solidFill>
                    <a:srgbClr val="000000"/>
                  </a:solidFill>
                  <a:latin typeface="Times New Roman" pitchFamily="18" charset="0"/>
                </a:rPr>
                <a:t>是一条平行于光轴的入射光线</a:t>
              </a:r>
            </a:p>
          </p:txBody>
        </p:sp>
        <p:pic>
          <p:nvPicPr>
            <p:cNvPr id="464918" name="Picture 22" descr="BD1456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4" y="2880"/>
              <a:ext cx="192" cy="1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4919" name="Group 23"/>
          <p:cNvGrpSpPr>
            <a:grpSpLocks/>
          </p:cNvGrpSpPr>
          <p:nvPr/>
        </p:nvGrpSpPr>
        <p:grpSpPr bwMode="auto">
          <a:xfrm>
            <a:off x="971550" y="5157788"/>
            <a:ext cx="7494588" cy="457200"/>
            <a:chOff x="703" y="3212"/>
            <a:chExt cx="4721" cy="287"/>
          </a:xfrm>
        </p:grpSpPr>
        <p:sp>
          <p:nvSpPr>
            <p:cNvPr id="464920" name="Rectangle 24"/>
            <p:cNvSpPr>
              <a:spLocks noChangeArrowheads="1"/>
            </p:cNvSpPr>
            <p:nvPr/>
          </p:nvSpPr>
          <p:spPr bwMode="auto">
            <a:xfrm>
              <a:off x="703" y="3212"/>
              <a:ext cx="4594"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p>
              <a:r>
                <a:rPr kumimoji="1" lang="zh-CN" altLang="en-US" sz="2400" b="1">
                  <a:solidFill>
                    <a:srgbClr val="000000"/>
                  </a:solidFill>
                  <a:latin typeface="Times New Roman" pitchFamily="18" charset="0"/>
                </a:rPr>
                <a:t>它通过理想光学系统后，出射光线</a:t>
              </a:r>
              <a:r>
                <a:rPr kumimoji="1" lang="en-US" altLang="zh-CN" sz="2400" b="1" i="1">
                  <a:solidFill>
                    <a:srgbClr val="000000"/>
                  </a:solidFill>
                  <a:latin typeface="Times New Roman" pitchFamily="18" charset="0"/>
                </a:rPr>
                <a:t>E</a:t>
              </a:r>
              <a:r>
                <a:rPr kumimoji="1" lang="en-US" altLang="zh-CN" sz="2400">
                  <a:solidFill>
                    <a:srgbClr val="000000"/>
                  </a:solidFill>
                </a:rPr>
                <a:t>’</a:t>
              </a:r>
              <a:r>
                <a:rPr kumimoji="1" lang="en-US" altLang="zh-CN" sz="2400" b="1" i="1">
                  <a:solidFill>
                    <a:srgbClr val="000000"/>
                  </a:solidFill>
                  <a:latin typeface="Times New Roman" pitchFamily="18" charset="0"/>
                </a:rPr>
                <a:t>F </a:t>
              </a:r>
              <a:r>
                <a:rPr kumimoji="1" lang="en-US" altLang="zh-CN" sz="2400">
                  <a:solidFill>
                    <a:srgbClr val="000000"/>
                  </a:solidFill>
                </a:rPr>
                <a:t>’</a:t>
              </a:r>
              <a:r>
                <a:rPr kumimoji="1" lang="zh-CN" altLang="en-US" sz="2400" b="1">
                  <a:solidFill>
                    <a:srgbClr val="000000"/>
                  </a:solidFill>
                  <a:latin typeface="Times New Roman" pitchFamily="18" charset="0"/>
                </a:rPr>
                <a:t>交光轴于</a:t>
              </a:r>
              <a:r>
                <a:rPr kumimoji="1" lang="en-US" altLang="zh-CN" sz="2400" b="1" i="1">
                  <a:solidFill>
                    <a:srgbClr val="000000"/>
                  </a:solidFill>
                  <a:latin typeface="Times New Roman" pitchFamily="18" charset="0"/>
                </a:rPr>
                <a:t>F </a:t>
              </a:r>
              <a:r>
                <a:rPr kumimoji="1" lang="en-US" altLang="zh-CN" sz="2400">
                  <a:solidFill>
                    <a:srgbClr val="000000"/>
                  </a:solidFill>
                </a:rPr>
                <a:t>’</a:t>
              </a:r>
            </a:p>
          </p:txBody>
        </p:sp>
        <p:pic>
          <p:nvPicPr>
            <p:cNvPr id="464921" name="Picture 25" descr="BD1456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2" y="3264"/>
              <a:ext cx="192" cy="19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4916"/>
                                        </p:tgtEl>
                                        <p:attrNameLst>
                                          <p:attrName>style.visibility</p:attrName>
                                        </p:attrNameLst>
                                      </p:cBhvr>
                                      <p:to>
                                        <p:strVal val="visible"/>
                                      </p:to>
                                    </p:set>
                                    <p:animEffect transition="in" filter="wipe(left)">
                                      <p:cBhvr>
                                        <p:cTn id="7" dur="2000"/>
                                        <p:tgtEl>
                                          <p:spTgt spid="4649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64919"/>
                                        </p:tgtEl>
                                        <p:attrNameLst>
                                          <p:attrName>style.visibility</p:attrName>
                                        </p:attrNameLst>
                                      </p:cBhvr>
                                      <p:to>
                                        <p:strVal val="visible"/>
                                      </p:to>
                                    </p:set>
                                    <p:animEffect transition="in" filter="wipe(left)">
                                      <p:cBhvr>
                                        <p:cTn id="12" dur="2000"/>
                                        <p:tgtEl>
                                          <p:spTgt spid="4649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4903"/>
                                        </p:tgtEl>
                                        <p:attrNameLst>
                                          <p:attrName>style.visibility</p:attrName>
                                        </p:attrNameLst>
                                      </p:cBhvr>
                                      <p:to>
                                        <p:strVal val="visible"/>
                                      </p:to>
                                    </p:set>
                                    <p:animEffect transition="in" filter="wipe(left)">
                                      <p:cBhvr>
                                        <p:cTn id="17" dur="2000"/>
                                        <p:tgtEl>
                                          <p:spTgt spid="464903"/>
                                        </p:tgtEl>
                                      </p:cBhvr>
                                    </p:animEffect>
                                  </p:childTnLst>
                                </p:cTn>
                              </p:par>
                            </p:childTnLst>
                          </p:cTn>
                        </p:par>
                        <p:par>
                          <p:cTn id="18" fill="hold" nodeType="afterGroup">
                            <p:stCondLst>
                              <p:cond delay="2000"/>
                            </p:stCondLst>
                            <p:childTnLst>
                              <p:par>
                                <p:cTn id="19" presetID="22" presetClass="entr" presetSubtype="8" fill="hold" nodeType="afterEffect">
                                  <p:stCondLst>
                                    <p:cond delay="0"/>
                                  </p:stCondLst>
                                  <p:childTnLst>
                                    <p:set>
                                      <p:cBhvr>
                                        <p:cTn id="20" dur="1" fill="hold">
                                          <p:stCondLst>
                                            <p:cond delay="0"/>
                                          </p:stCondLst>
                                        </p:cTn>
                                        <p:tgtEl>
                                          <p:spTgt spid="464905"/>
                                        </p:tgtEl>
                                        <p:attrNameLst>
                                          <p:attrName>style.visibility</p:attrName>
                                        </p:attrNameLst>
                                      </p:cBhvr>
                                      <p:to>
                                        <p:strVal val="visible"/>
                                      </p:to>
                                    </p:set>
                                    <p:animEffect transition="in" filter="wipe(left)">
                                      <p:cBhvr>
                                        <p:cTn id="21" dur="2000"/>
                                        <p:tgtEl>
                                          <p:spTgt spid="46490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64915"/>
                                        </p:tgtEl>
                                        <p:attrNameLst>
                                          <p:attrName>style.visibility</p:attrName>
                                        </p:attrNameLst>
                                      </p:cBhvr>
                                      <p:to>
                                        <p:strVal val="visible"/>
                                      </p:to>
                                    </p:set>
                                    <p:animEffect transition="in" filter="wipe(left)">
                                      <p:cBhvr>
                                        <p:cTn id="26" dur="2000"/>
                                        <p:tgtEl>
                                          <p:spTgt spid="464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03" grpId="0" animBg="1"/>
      <p:bldP spid="4649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Text Box 2"/>
          <p:cNvSpPr txBox="1">
            <a:spLocks noChangeArrowheads="1"/>
          </p:cNvSpPr>
          <p:nvPr/>
        </p:nvSpPr>
        <p:spPr bwMode="auto">
          <a:xfrm>
            <a:off x="827088" y="3789363"/>
            <a:ext cx="856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a:solidFill>
                  <a:srgbClr val="CC3300"/>
                </a:solidFill>
                <a:latin typeface="Times New Roman" pitchFamily="18" charset="0"/>
              </a:rPr>
              <a:t>※  </a:t>
            </a:r>
            <a:r>
              <a:rPr kumimoji="1" lang="zh-CN" altLang="en-US" sz="2000" b="1">
                <a:solidFill>
                  <a:srgbClr val="000000"/>
                </a:solidFill>
                <a:latin typeface="Times New Roman" pitchFamily="18" charset="0"/>
              </a:rPr>
              <a:t>过</a:t>
            </a:r>
            <a:r>
              <a:rPr kumimoji="1" lang="en-US" altLang="zh-CN" sz="2000" b="1" i="1">
                <a:solidFill>
                  <a:srgbClr val="000000"/>
                </a:solidFill>
                <a:latin typeface="Times New Roman" pitchFamily="18" charset="0"/>
              </a:rPr>
              <a:t>F </a:t>
            </a:r>
            <a:r>
              <a:rPr kumimoji="1" lang="en-US" altLang="zh-CN" sz="2000">
                <a:solidFill>
                  <a:srgbClr val="000000"/>
                </a:solidFill>
                <a:latin typeface="Tahoma" pitchFamily="34" charset="0"/>
              </a:rPr>
              <a:t>’</a:t>
            </a:r>
            <a:r>
              <a:rPr kumimoji="1" lang="en-US" altLang="zh-CN" sz="2000" b="1">
                <a:solidFill>
                  <a:srgbClr val="000000"/>
                </a:solidFill>
                <a:latin typeface="Times New Roman" pitchFamily="18" charset="0"/>
              </a:rPr>
              <a:t> </a:t>
            </a:r>
            <a:r>
              <a:rPr kumimoji="1" lang="zh-CN" altLang="en-US" sz="2000" b="1">
                <a:solidFill>
                  <a:srgbClr val="000000"/>
                </a:solidFill>
                <a:latin typeface="Times New Roman" pitchFamily="18" charset="0"/>
              </a:rPr>
              <a:t>点作垂直于光轴的平面，称为</a:t>
            </a:r>
            <a:r>
              <a:rPr kumimoji="1" lang="zh-CN" altLang="en-US" sz="2000" b="1">
                <a:solidFill>
                  <a:srgbClr val="CC3300"/>
                </a:solidFill>
                <a:effectLst>
                  <a:outerShdw blurRad="38100" dist="38100" dir="2700000" algn="tl">
                    <a:srgbClr val="C0C0C0"/>
                  </a:outerShdw>
                </a:effectLst>
                <a:latin typeface="Times New Roman" pitchFamily="18" charset="0"/>
              </a:rPr>
              <a:t>像方焦平面</a:t>
            </a:r>
            <a:r>
              <a:rPr kumimoji="1" lang="en-US" altLang="zh-CN" sz="2000" b="1">
                <a:solidFill>
                  <a:srgbClr val="CC3300"/>
                </a:solidFill>
                <a:effectLst>
                  <a:outerShdw blurRad="38100" dist="38100" dir="2700000" algn="tl">
                    <a:srgbClr val="C0C0C0"/>
                  </a:outerShdw>
                </a:effectLst>
                <a:latin typeface="Times New Roman" pitchFamily="18" charset="0"/>
              </a:rPr>
              <a:t>(back focal plane)</a:t>
            </a:r>
          </a:p>
        </p:txBody>
      </p:sp>
      <p:sp>
        <p:nvSpPr>
          <p:cNvPr id="466947" name="Text Box 3"/>
          <p:cNvSpPr txBox="1">
            <a:spLocks noChangeArrowheads="1"/>
          </p:cNvSpPr>
          <p:nvPr/>
        </p:nvSpPr>
        <p:spPr bwMode="auto">
          <a:xfrm>
            <a:off x="684213" y="4365625"/>
            <a:ext cx="8099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b="1">
                <a:solidFill>
                  <a:srgbClr val="000000"/>
                </a:solidFill>
                <a:latin typeface="Times New Roman" pitchFamily="18" charset="0"/>
              </a:rPr>
              <a:t>它是无限远处垂直于光轴的物平面的</a:t>
            </a:r>
            <a:r>
              <a:rPr kumimoji="1" lang="zh-CN" altLang="en-US" sz="2000" b="1">
                <a:solidFill>
                  <a:srgbClr val="CC3300"/>
                </a:solidFill>
                <a:effectLst>
                  <a:outerShdw blurRad="38100" dist="38100" dir="2700000" algn="tl">
                    <a:srgbClr val="C0C0C0"/>
                  </a:outerShdw>
                </a:effectLst>
                <a:latin typeface="Times New Roman" pitchFamily="18" charset="0"/>
              </a:rPr>
              <a:t>共轭像平面</a:t>
            </a:r>
            <a:r>
              <a:rPr kumimoji="1" lang="en-US" altLang="zh-CN" sz="2000" b="1">
                <a:solidFill>
                  <a:srgbClr val="CC3300"/>
                </a:solidFill>
                <a:effectLst>
                  <a:outerShdw blurRad="38100" dist="38100" dir="2700000" algn="tl">
                    <a:srgbClr val="C0C0C0"/>
                  </a:outerShdw>
                </a:effectLst>
                <a:latin typeface="Times New Roman" pitchFamily="18" charset="0"/>
              </a:rPr>
              <a:t>(conjugate plane)</a:t>
            </a:r>
          </a:p>
        </p:txBody>
      </p:sp>
      <p:sp>
        <p:nvSpPr>
          <p:cNvPr id="466948" name="Text Box 4"/>
          <p:cNvSpPr txBox="1">
            <a:spLocks noChangeArrowheads="1"/>
          </p:cNvSpPr>
          <p:nvPr/>
        </p:nvSpPr>
        <p:spPr bwMode="auto">
          <a:xfrm>
            <a:off x="684213" y="4868863"/>
            <a:ext cx="7770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b="1" dirty="0">
                <a:solidFill>
                  <a:srgbClr val="000000"/>
                </a:solidFill>
                <a:latin typeface="Times New Roman" pitchFamily="18" charset="0"/>
              </a:rPr>
              <a:t>将</a:t>
            </a:r>
            <a:r>
              <a:rPr kumimoji="1" lang="en-US" altLang="zh-CN" sz="2000" b="1" i="1" dirty="0">
                <a:solidFill>
                  <a:srgbClr val="000000"/>
                </a:solidFill>
                <a:latin typeface="Times New Roman" pitchFamily="18" charset="0"/>
              </a:rPr>
              <a:t>AE</a:t>
            </a:r>
            <a:r>
              <a:rPr kumimoji="1" lang="zh-CN" altLang="en-US" sz="2000" b="1" dirty="0">
                <a:solidFill>
                  <a:srgbClr val="000000"/>
                </a:solidFill>
                <a:latin typeface="Times New Roman" pitchFamily="18" charset="0"/>
              </a:rPr>
              <a:t>延长与出射光线</a:t>
            </a:r>
            <a:r>
              <a:rPr kumimoji="1" lang="en-US" altLang="zh-CN" sz="2000" b="1" i="1" dirty="0">
                <a:solidFill>
                  <a:srgbClr val="000000"/>
                </a:solidFill>
                <a:latin typeface="Times New Roman" pitchFamily="18" charset="0"/>
              </a:rPr>
              <a:t>E</a:t>
            </a:r>
            <a:r>
              <a:rPr kumimoji="1" lang="en-US" altLang="zh-CN" sz="2000" dirty="0">
                <a:solidFill>
                  <a:srgbClr val="000000"/>
                </a:solidFill>
                <a:latin typeface="Tahoma" pitchFamily="34" charset="0"/>
              </a:rPr>
              <a:t>’</a:t>
            </a:r>
            <a:r>
              <a:rPr kumimoji="1" lang="en-US" altLang="zh-CN" sz="2000" b="1" i="1" dirty="0">
                <a:solidFill>
                  <a:srgbClr val="000000"/>
                </a:solidFill>
                <a:latin typeface="Times New Roman" pitchFamily="18" charset="0"/>
              </a:rPr>
              <a:t>F </a:t>
            </a:r>
            <a:r>
              <a:rPr kumimoji="1" lang="en-US" altLang="zh-CN" sz="2000" dirty="0">
                <a:solidFill>
                  <a:srgbClr val="000000"/>
                </a:solidFill>
                <a:latin typeface="Tahoma" pitchFamily="34" charset="0"/>
              </a:rPr>
              <a:t>’</a:t>
            </a:r>
            <a:r>
              <a:rPr kumimoji="1" lang="zh-CN" altLang="en-US" sz="2000" b="1" dirty="0">
                <a:solidFill>
                  <a:srgbClr val="000000"/>
                </a:solidFill>
                <a:latin typeface="Times New Roman" pitchFamily="18" charset="0"/>
              </a:rPr>
              <a:t>的反向延长线交于</a:t>
            </a:r>
            <a:r>
              <a:rPr kumimoji="1" lang="en-US" altLang="zh-CN" sz="2000" b="1" i="1" dirty="0">
                <a:solidFill>
                  <a:srgbClr val="000000"/>
                </a:solidFill>
                <a:latin typeface="Times New Roman" pitchFamily="18" charset="0"/>
              </a:rPr>
              <a:t>Q</a:t>
            </a:r>
            <a:r>
              <a:rPr kumimoji="1" lang="en-US" altLang="zh-CN" sz="2000" dirty="0">
                <a:solidFill>
                  <a:srgbClr val="000000"/>
                </a:solidFill>
                <a:latin typeface="Tahoma" pitchFamily="34" charset="0"/>
              </a:rPr>
              <a:t>’</a:t>
            </a:r>
          </a:p>
        </p:txBody>
      </p:sp>
      <p:sp>
        <p:nvSpPr>
          <p:cNvPr id="466950" name="Text Box 6"/>
          <p:cNvSpPr txBox="1">
            <a:spLocks noChangeArrowheads="1"/>
          </p:cNvSpPr>
          <p:nvPr/>
        </p:nvSpPr>
        <p:spPr bwMode="auto">
          <a:xfrm>
            <a:off x="395288" y="5876925"/>
            <a:ext cx="833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a:solidFill>
                  <a:srgbClr val="CC3300"/>
                </a:solidFill>
                <a:latin typeface="Times New Roman" pitchFamily="18" charset="0"/>
              </a:rPr>
              <a:t>※</a:t>
            </a:r>
            <a:r>
              <a:rPr kumimoji="1" lang="en-US" altLang="zh-CN" sz="2400">
                <a:latin typeface="Times New Roman" pitchFamily="18" charset="0"/>
              </a:rPr>
              <a:t> </a:t>
            </a:r>
            <a:r>
              <a:rPr kumimoji="1" lang="zh-CN" altLang="en-US" sz="2400" b="1">
                <a:solidFill>
                  <a:srgbClr val="000000"/>
                </a:solidFill>
                <a:latin typeface="Times New Roman" pitchFamily="18" charset="0"/>
              </a:rPr>
              <a:t>则</a:t>
            </a:r>
            <a:r>
              <a:rPr kumimoji="1" lang="en-US" altLang="zh-CN" sz="2400" b="1" i="1">
                <a:solidFill>
                  <a:srgbClr val="000000"/>
                </a:solidFill>
                <a:latin typeface="Times New Roman" pitchFamily="18" charset="0"/>
              </a:rPr>
              <a:t>Q</a:t>
            </a:r>
            <a:r>
              <a:rPr kumimoji="1" lang="en-US" altLang="zh-CN" sz="2400">
                <a:solidFill>
                  <a:srgbClr val="000000"/>
                </a:solidFill>
                <a:latin typeface="Tahoma" pitchFamily="34" charset="0"/>
              </a:rPr>
              <a:t>’</a:t>
            </a:r>
            <a:r>
              <a:rPr kumimoji="1" lang="en-US" altLang="zh-CN" sz="2400" b="1" i="1">
                <a:solidFill>
                  <a:srgbClr val="000000"/>
                </a:solidFill>
                <a:latin typeface="Times New Roman" pitchFamily="18" charset="0"/>
              </a:rPr>
              <a:t>H</a:t>
            </a:r>
            <a:r>
              <a:rPr kumimoji="1" lang="en-US" altLang="zh-CN" sz="2400">
                <a:solidFill>
                  <a:srgbClr val="000000"/>
                </a:solidFill>
                <a:latin typeface="Tahoma" pitchFamily="34" charset="0"/>
              </a:rPr>
              <a:t>’</a:t>
            </a:r>
            <a:r>
              <a:rPr kumimoji="1" lang="zh-CN" altLang="en-US" sz="2400" b="1">
                <a:solidFill>
                  <a:srgbClr val="000000"/>
                </a:solidFill>
                <a:latin typeface="Times New Roman" pitchFamily="18" charset="0"/>
              </a:rPr>
              <a:t>平面称为</a:t>
            </a:r>
            <a:r>
              <a:rPr kumimoji="1" lang="zh-CN" altLang="en-US" sz="2400" b="1">
                <a:solidFill>
                  <a:srgbClr val="CC3300"/>
                </a:solidFill>
                <a:effectLst>
                  <a:outerShdw blurRad="38100" dist="38100" dir="2700000" algn="tl">
                    <a:srgbClr val="C0C0C0"/>
                  </a:outerShdw>
                </a:effectLst>
                <a:latin typeface="Times New Roman" pitchFamily="18" charset="0"/>
              </a:rPr>
              <a:t>像方主平面</a:t>
            </a:r>
            <a:r>
              <a:rPr kumimoji="1" lang="en-US" altLang="zh-CN" sz="2400" b="1">
                <a:solidFill>
                  <a:srgbClr val="CC3300"/>
                </a:solidFill>
                <a:effectLst>
                  <a:outerShdw blurRad="38100" dist="38100" dir="2700000" algn="tl">
                    <a:srgbClr val="C0C0C0"/>
                  </a:outerShdw>
                </a:effectLst>
                <a:latin typeface="Times New Roman" pitchFamily="18" charset="0"/>
              </a:rPr>
              <a:t>(Back principal plane)</a:t>
            </a:r>
          </a:p>
        </p:txBody>
      </p:sp>
      <p:sp>
        <p:nvSpPr>
          <p:cNvPr id="466951" name="Arc 7"/>
          <p:cNvSpPr>
            <a:spLocks/>
          </p:cNvSpPr>
          <p:nvPr/>
        </p:nvSpPr>
        <p:spPr bwMode="auto">
          <a:xfrm flipH="1">
            <a:off x="4224338" y="1173163"/>
            <a:ext cx="1065212"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66952" name="Arc 8"/>
          <p:cNvSpPr>
            <a:spLocks/>
          </p:cNvSpPr>
          <p:nvPr/>
        </p:nvSpPr>
        <p:spPr bwMode="auto">
          <a:xfrm>
            <a:off x="4475163" y="1173163"/>
            <a:ext cx="1169987"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66953" name="Text Box 9"/>
          <p:cNvSpPr txBox="1">
            <a:spLocks noChangeArrowheads="1"/>
          </p:cNvSpPr>
          <p:nvPr/>
        </p:nvSpPr>
        <p:spPr bwMode="auto">
          <a:xfrm>
            <a:off x="1801813" y="944563"/>
            <a:ext cx="66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A</a:t>
            </a:r>
          </a:p>
        </p:txBody>
      </p:sp>
      <p:sp>
        <p:nvSpPr>
          <p:cNvPr id="466954" name="Line 10"/>
          <p:cNvSpPr>
            <a:spLocks noChangeShapeType="1"/>
          </p:cNvSpPr>
          <p:nvPr/>
        </p:nvSpPr>
        <p:spPr bwMode="auto">
          <a:xfrm flipV="1">
            <a:off x="2051050" y="1339850"/>
            <a:ext cx="2405063" cy="4763"/>
          </a:xfrm>
          <a:prstGeom prst="line">
            <a:avLst/>
          </a:prstGeom>
          <a:noFill/>
          <a:ln w="19050"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6955" name="Line 11"/>
          <p:cNvSpPr>
            <a:spLocks noChangeShapeType="1"/>
          </p:cNvSpPr>
          <p:nvPr/>
        </p:nvSpPr>
        <p:spPr bwMode="auto">
          <a:xfrm>
            <a:off x="5478463" y="1477963"/>
            <a:ext cx="1639887" cy="779462"/>
          </a:xfrm>
          <a:prstGeom prst="line">
            <a:avLst/>
          </a:prstGeom>
          <a:noFill/>
          <a:ln w="19050" cap="sq">
            <a:solidFill>
              <a:srgbClr val="008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6956" name="Line 12"/>
          <p:cNvSpPr>
            <a:spLocks noChangeShapeType="1"/>
          </p:cNvSpPr>
          <p:nvPr/>
        </p:nvSpPr>
        <p:spPr bwMode="auto">
          <a:xfrm flipH="1">
            <a:off x="1801813" y="2239963"/>
            <a:ext cx="5767387"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6957" name="Arc 13"/>
          <p:cNvSpPr>
            <a:spLocks/>
          </p:cNvSpPr>
          <p:nvPr/>
        </p:nvSpPr>
        <p:spPr bwMode="auto">
          <a:xfrm flipH="1">
            <a:off x="6650038" y="2087563"/>
            <a:ext cx="80962" cy="152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66958" name="Text Box 14"/>
          <p:cNvSpPr txBox="1">
            <a:spLocks noChangeArrowheads="1"/>
          </p:cNvSpPr>
          <p:nvPr/>
        </p:nvSpPr>
        <p:spPr bwMode="auto">
          <a:xfrm>
            <a:off x="6064250" y="1858963"/>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U</a:t>
            </a:r>
            <a:r>
              <a:rPr kumimoji="1" lang="en-US" altLang="zh-CN" sz="2000">
                <a:solidFill>
                  <a:srgbClr val="0000FF"/>
                </a:solidFill>
                <a:latin typeface="Tahoma" pitchFamily="34" charset="0"/>
              </a:rPr>
              <a:t>’</a:t>
            </a:r>
          </a:p>
        </p:txBody>
      </p:sp>
      <p:sp>
        <p:nvSpPr>
          <p:cNvPr id="466959" name="Text Box 15"/>
          <p:cNvSpPr txBox="1">
            <a:spLocks noChangeArrowheads="1"/>
          </p:cNvSpPr>
          <p:nvPr/>
        </p:nvSpPr>
        <p:spPr bwMode="auto">
          <a:xfrm>
            <a:off x="7151688" y="1843088"/>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6960" name="Text Box 16"/>
          <p:cNvSpPr txBox="1">
            <a:spLocks noChangeArrowheads="1"/>
          </p:cNvSpPr>
          <p:nvPr/>
        </p:nvSpPr>
        <p:spPr bwMode="auto">
          <a:xfrm>
            <a:off x="5459413" y="1096963"/>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r>
              <a:rPr kumimoji="1" lang="en-US" altLang="zh-CN" sz="2000">
                <a:solidFill>
                  <a:srgbClr val="0000FF"/>
                </a:solidFill>
                <a:latin typeface="Tahoma" pitchFamily="34" charset="0"/>
              </a:rPr>
              <a:t>’</a:t>
            </a:r>
          </a:p>
        </p:txBody>
      </p:sp>
      <p:sp>
        <p:nvSpPr>
          <p:cNvPr id="466961" name="Oval 17"/>
          <p:cNvSpPr>
            <a:spLocks noChangeArrowheads="1"/>
          </p:cNvSpPr>
          <p:nvPr/>
        </p:nvSpPr>
        <p:spPr bwMode="auto">
          <a:xfrm>
            <a:off x="7035800" y="2211388"/>
            <a:ext cx="84138" cy="76200"/>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grpSp>
        <p:nvGrpSpPr>
          <p:cNvPr id="466962" name="Group 18"/>
          <p:cNvGrpSpPr>
            <a:grpSpLocks/>
          </p:cNvGrpSpPr>
          <p:nvPr/>
        </p:nvGrpSpPr>
        <p:grpSpPr bwMode="auto">
          <a:xfrm>
            <a:off x="3708400" y="944563"/>
            <a:ext cx="1003300" cy="1306512"/>
            <a:chOff x="2555" y="1142"/>
            <a:chExt cx="632" cy="823"/>
          </a:xfrm>
        </p:grpSpPr>
        <p:sp>
          <p:nvSpPr>
            <p:cNvPr id="466963" name="Line 19"/>
            <p:cNvSpPr>
              <a:spLocks noChangeShapeType="1"/>
            </p:cNvSpPr>
            <p:nvPr/>
          </p:nvSpPr>
          <p:spPr bwMode="auto">
            <a:xfrm>
              <a:off x="2555" y="1380"/>
              <a:ext cx="0" cy="585"/>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6964" name="Text Box 20"/>
            <p:cNvSpPr txBox="1">
              <a:spLocks noChangeArrowheads="1"/>
            </p:cNvSpPr>
            <p:nvPr/>
          </p:nvSpPr>
          <p:spPr bwMode="auto">
            <a:xfrm>
              <a:off x="2566" y="1574"/>
              <a:ext cx="2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h</a:t>
              </a:r>
            </a:p>
          </p:txBody>
        </p:sp>
        <p:sp>
          <p:nvSpPr>
            <p:cNvPr id="466965" name="Text Box 21"/>
            <p:cNvSpPr txBox="1">
              <a:spLocks noChangeArrowheads="1"/>
            </p:cNvSpPr>
            <p:nvPr/>
          </p:nvSpPr>
          <p:spPr bwMode="auto">
            <a:xfrm>
              <a:off x="2766" y="1142"/>
              <a:ext cx="42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p>
          </p:txBody>
        </p:sp>
      </p:grpSp>
      <p:sp>
        <p:nvSpPr>
          <p:cNvPr id="466966" name="Line 22"/>
          <p:cNvSpPr>
            <a:spLocks noChangeShapeType="1"/>
          </p:cNvSpPr>
          <p:nvPr/>
        </p:nvSpPr>
        <p:spPr bwMode="auto">
          <a:xfrm>
            <a:off x="7092950" y="836613"/>
            <a:ext cx="0" cy="251936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6967" name="Line 23"/>
          <p:cNvSpPr>
            <a:spLocks noChangeShapeType="1"/>
          </p:cNvSpPr>
          <p:nvPr/>
        </p:nvSpPr>
        <p:spPr bwMode="auto">
          <a:xfrm>
            <a:off x="4427538" y="1339850"/>
            <a:ext cx="974725"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6968" name="Line 24"/>
          <p:cNvSpPr>
            <a:spLocks noChangeShapeType="1"/>
          </p:cNvSpPr>
          <p:nvPr/>
        </p:nvSpPr>
        <p:spPr bwMode="auto">
          <a:xfrm flipH="1" flipV="1">
            <a:off x="4751388" y="1123950"/>
            <a:ext cx="758825" cy="360363"/>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6969" name="Line 25"/>
          <p:cNvSpPr>
            <a:spLocks noChangeShapeType="1"/>
          </p:cNvSpPr>
          <p:nvPr/>
        </p:nvSpPr>
        <p:spPr bwMode="auto">
          <a:xfrm>
            <a:off x="5186363" y="1052513"/>
            <a:ext cx="0" cy="21955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6970" name="Text Box 26"/>
          <p:cNvSpPr txBox="1">
            <a:spLocks noChangeArrowheads="1"/>
          </p:cNvSpPr>
          <p:nvPr/>
        </p:nvSpPr>
        <p:spPr bwMode="auto">
          <a:xfrm>
            <a:off x="4895850" y="908050"/>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Q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6971" name="Text Box 27"/>
          <p:cNvSpPr txBox="1">
            <a:spLocks noChangeArrowheads="1"/>
          </p:cNvSpPr>
          <p:nvPr/>
        </p:nvSpPr>
        <p:spPr bwMode="auto">
          <a:xfrm>
            <a:off x="4679950" y="2239963"/>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H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6974" name="Rectangle 30"/>
          <p:cNvSpPr>
            <a:spLocks noChangeArrowheads="1"/>
          </p:cNvSpPr>
          <p:nvPr/>
        </p:nvSpPr>
        <p:spPr bwMode="auto">
          <a:xfrm>
            <a:off x="900113" y="5373688"/>
            <a:ext cx="82438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zh-CN" altLang="en-US" b="1">
                <a:solidFill>
                  <a:srgbClr val="000000"/>
                </a:solidFill>
              </a:rPr>
              <a:t>通过</a:t>
            </a:r>
            <a:r>
              <a:rPr kumimoji="1" lang="en-US" altLang="zh-CN" b="1" i="1">
                <a:solidFill>
                  <a:srgbClr val="000000"/>
                </a:solidFill>
              </a:rPr>
              <a:t>Q</a:t>
            </a:r>
            <a:r>
              <a:rPr kumimoji="1" lang="en-US" altLang="zh-CN">
                <a:solidFill>
                  <a:srgbClr val="000000"/>
                </a:solidFill>
                <a:latin typeface="Arial"/>
              </a:rPr>
              <a:t>’’</a:t>
            </a:r>
            <a:r>
              <a:rPr kumimoji="1" lang="zh-CN" altLang="en-US" b="1">
                <a:solidFill>
                  <a:srgbClr val="000000"/>
                </a:solidFill>
              </a:rPr>
              <a:t>点作垂直于光轴的平面交光轴于</a:t>
            </a:r>
            <a:r>
              <a:rPr kumimoji="1" lang="en-US" altLang="zh-CN" b="1" i="1">
                <a:solidFill>
                  <a:srgbClr val="000000"/>
                </a:solidFill>
              </a:rPr>
              <a:t>H</a:t>
            </a:r>
            <a:r>
              <a:rPr kumimoji="1" lang="en-US" altLang="zh-CN">
                <a:solidFill>
                  <a:srgbClr val="000000"/>
                </a:solidFill>
                <a:latin typeface="Arial"/>
              </a:rPr>
              <a:t>’’</a:t>
            </a:r>
            <a:r>
              <a:rPr kumimoji="1" lang="zh-CN" altLang="en-US" b="1">
                <a:solidFill>
                  <a:srgbClr val="000000"/>
                </a:solidFill>
              </a:rPr>
              <a:t>点</a:t>
            </a:r>
            <a:r>
              <a:rPr kumimoji="1" lang="zh-CN" altLang="en-US" b="1" i="1">
                <a:solidFill>
                  <a:srgbClr val="000000"/>
                </a:solidFill>
              </a:rPr>
              <a:t>， </a:t>
            </a:r>
            <a:r>
              <a:rPr kumimoji="1" lang="en-US" altLang="zh-CN" b="1" i="1">
                <a:solidFill>
                  <a:srgbClr val="000000"/>
                </a:solidFill>
              </a:rPr>
              <a:t>H</a:t>
            </a:r>
            <a:r>
              <a:rPr kumimoji="1" lang="en-US" altLang="zh-CN">
                <a:solidFill>
                  <a:srgbClr val="000000"/>
                </a:solidFill>
                <a:latin typeface="Arial"/>
              </a:rPr>
              <a:t>’</a:t>
            </a:r>
            <a:r>
              <a:rPr kumimoji="1" lang="zh-CN" altLang="en-US" b="1" i="1">
                <a:solidFill>
                  <a:srgbClr val="000000"/>
                </a:solidFill>
              </a:rPr>
              <a:t>称为</a:t>
            </a:r>
            <a:r>
              <a:rPr kumimoji="1" lang="zh-CN" altLang="en-US" b="1">
                <a:solidFill>
                  <a:srgbClr val="CC3300"/>
                </a:solidFill>
                <a:effectLst>
                  <a:outerShdw blurRad="38100" dist="38100" dir="2700000" algn="tl">
                    <a:srgbClr val="C0C0C0"/>
                  </a:outerShdw>
                </a:effectLst>
              </a:rPr>
              <a:t>像方主点</a:t>
            </a:r>
            <a:r>
              <a:rPr kumimoji="1" lang="en-US" altLang="zh-CN" b="1">
                <a:solidFill>
                  <a:srgbClr val="CC3300"/>
                </a:solidFill>
                <a:effectLst>
                  <a:outerShdw blurRad="38100" dist="38100" dir="2700000" algn="tl">
                    <a:srgbClr val="C0C0C0"/>
                  </a:outerShdw>
                </a:effectLst>
              </a:rPr>
              <a:t>(Back principal point)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6946"/>
                                        </p:tgtEl>
                                        <p:attrNameLst>
                                          <p:attrName>style.visibility</p:attrName>
                                        </p:attrNameLst>
                                      </p:cBhvr>
                                      <p:to>
                                        <p:strVal val="visible"/>
                                      </p:to>
                                    </p:set>
                                    <p:animEffect transition="in" filter="wipe(left)">
                                      <p:cBhvr>
                                        <p:cTn id="7" dur="2000"/>
                                        <p:tgtEl>
                                          <p:spTgt spid="466946"/>
                                        </p:tgtEl>
                                      </p:cBhvr>
                                    </p:animEffect>
                                  </p:childTnLst>
                                </p:cTn>
                              </p:par>
                            </p:childTnLst>
                          </p:cTn>
                        </p:par>
                        <p:par>
                          <p:cTn id="8" fill="hold" nodeType="afterGroup">
                            <p:stCondLst>
                              <p:cond delay="2000"/>
                            </p:stCondLst>
                            <p:childTnLst>
                              <p:par>
                                <p:cTn id="9" presetID="22" presetClass="entr" presetSubtype="1" fill="hold" grpId="0" nodeType="afterEffect">
                                  <p:stCondLst>
                                    <p:cond delay="1000"/>
                                  </p:stCondLst>
                                  <p:childTnLst>
                                    <p:set>
                                      <p:cBhvr>
                                        <p:cTn id="10" dur="1" fill="hold">
                                          <p:stCondLst>
                                            <p:cond delay="0"/>
                                          </p:stCondLst>
                                        </p:cTn>
                                        <p:tgtEl>
                                          <p:spTgt spid="466966"/>
                                        </p:tgtEl>
                                        <p:attrNameLst>
                                          <p:attrName>style.visibility</p:attrName>
                                        </p:attrNameLst>
                                      </p:cBhvr>
                                      <p:to>
                                        <p:strVal val="visible"/>
                                      </p:to>
                                    </p:set>
                                    <p:animEffect transition="in" filter="wipe(up)">
                                      <p:cBhvr>
                                        <p:cTn id="11" dur="2000"/>
                                        <p:tgtEl>
                                          <p:spTgt spid="46696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66947"/>
                                        </p:tgtEl>
                                        <p:attrNameLst>
                                          <p:attrName>style.visibility</p:attrName>
                                        </p:attrNameLst>
                                      </p:cBhvr>
                                      <p:to>
                                        <p:strVal val="visible"/>
                                      </p:to>
                                    </p:set>
                                    <p:animEffect transition="in" filter="wipe(left)">
                                      <p:cBhvr>
                                        <p:cTn id="16" dur="2000"/>
                                        <p:tgtEl>
                                          <p:spTgt spid="46694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66948"/>
                                        </p:tgtEl>
                                        <p:attrNameLst>
                                          <p:attrName>style.visibility</p:attrName>
                                        </p:attrNameLst>
                                      </p:cBhvr>
                                      <p:to>
                                        <p:strVal val="visible"/>
                                      </p:to>
                                    </p:set>
                                    <p:animEffect transition="in" filter="wipe(left)">
                                      <p:cBhvr>
                                        <p:cTn id="21" dur="2000"/>
                                        <p:tgtEl>
                                          <p:spTgt spid="466948"/>
                                        </p:tgtEl>
                                      </p:cBhvr>
                                    </p:animEffect>
                                  </p:childTnLst>
                                </p:cTn>
                              </p:par>
                            </p:childTnLst>
                          </p:cTn>
                        </p:par>
                        <p:par>
                          <p:cTn id="22" fill="hold" nodeType="afterGroup">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466967"/>
                                        </p:tgtEl>
                                        <p:attrNameLst>
                                          <p:attrName>style.visibility</p:attrName>
                                        </p:attrNameLst>
                                      </p:cBhvr>
                                      <p:to>
                                        <p:strVal val="visible"/>
                                      </p:to>
                                    </p:set>
                                    <p:animEffect transition="in" filter="wipe(left)">
                                      <p:cBhvr>
                                        <p:cTn id="25" dur="2000"/>
                                        <p:tgtEl>
                                          <p:spTgt spid="466967"/>
                                        </p:tgtEl>
                                      </p:cBhvr>
                                    </p:animEffect>
                                  </p:childTnLst>
                                </p:cTn>
                              </p:par>
                            </p:childTnLst>
                          </p:cTn>
                        </p:par>
                        <p:par>
                          <p:cTn id="26" fill="hold" nodeType="afterGroup">
                            <p:stCondLst>
                              <p:cond delay="4000"/>
                            </p:stCondLst>
                            <p:childTnLst>
                              <p:par>
                                <p:cTn id="27" presetID="22" presetClass="entr" presetSubtype="2" fill="hold" grpId="0" nodeType="afterEffect">
                                  <p:stCondLst>
                                    <p:cond delay="0"/>
                                  </p:stCondLst>
                                  <p:childTnLst>
                                    <p:set>
                                      <p:cBhvr>
                                        <p:cTn id="28" dur="1" fill="hold">
                                          <p:stCondLst>
                                            <p:cond delay="0"/>
                                          </p:stCondLst>
                                        </p:cTn>
                                        <p:tgtEl>
                                          <p:spTgt spid="466968"/>
                                        </p:tgtEl>
                                        <p:attrNameLst>
                                          <p:attrName>style.visibility</p:attrName>
                                        </p:attrNameLst>
                                      </p:cBhvr>
                                      <p:to>
                                        <p:strVal val="visible"/>
                                      </p:to>
                                    </p:set>
                                    <p:animEffect transition="in" filter="wipe(right)">
                                      <p:cBhvr>
                                        <p:cTn id="29" dur="2000"/>
                                        <p:tgtEl>
                                          <p:spTgt spid="466968"/>
                                        </p:tgtEl>
                                      </p:cBhvr>
                                    </p:animEffect>
                                  </p:childTnLst>
                                </p:cTn>
                              </p:par>
                            </p:childTnLst>
                          </p:cTn>
                        </p:par>
                        <p:par>
                          <p:cTn id="30" fill="hold" nodeType="afterGroup">
                            <p:stCondLst>
                              <p:cond delay="6000"/>
                            </p:stCondLst>
                            <p:childTnLst>
                              <p:par>
                                <p:cTn id="31" presetID="22" presetClass="entr" presetSubtype="8" fill="hold" grpId="0" nodeType="afterEffect">
                                  <p:stCondLst>
                                    <p:cond delay="0"/>
                                  </p:stCondLst>
                                  <p:childTnLst>
                                    <p:set>
                                      <p:cBhvr>
                                        <p:cTn id="32" dur="1" fill="hold">
                                          <p:stCondLst>
                                            <p:cond delay="0"/>
                                          </p:stCondLst>
                                        </p:cTn>
                                        <p:tgtEl>
                                          <p:spTgt spid="466970"/>
                                        </p:tgtEl>
                                        <p:attrNameLst>
                                          <p:attrName>style.visibility</p:attrName>
                                        </p:attrNameLst>
                                      </p:cBhvr>
                                      <p:to>
                                        <p:strVal val="visible"/>
                                      </p:to>
                                    </p:set>
                                    <p:animEffect transition="in" filter="wipe(left)">
                                      <p:cBhvr>
                                        <p:cTn id="33" dur="2000"/>
                                        <p:tgtEl>
                                          <p:spTgt spid="466970"/>
                                        </p:tgtEl>
                                      </p:cBhvr>
                                    </p:animEffect>
                                  </p:childTnLst>
                                </p:cTn>
                              </p:par>
                            </p:childTnLst>
                          </p:cTn>
                        </p:par>
                        <p:par>
                          <p:cTn id="34" fill="hold" nodeType="afterGroup">
                            <p:stCondLst>
                              <p:cond delay="8000"/>
                            </p:stCondLst>
                            <p:childTnLst>
                              <p:par>
                                <p:cTn id="35" presetID="22" presetClass="entr" presetSubtype="1" fill="hold" grpId="0" nodeType="afterEffect">
                                  <p:stCondLst>
                                    <p:cond delay="0"/>
                                  </p:stCondLst>
                                  <p:childTnLst>
                                    <p:set>
                                      <p:cBhvr>
                                        <p:cTn id="36" dur="1" fill="hold">
                                          <p:stCondLst>
                                            <p:cond delay="0"/>
                                          </p:stCondLst>
                                        </p:cTn>
                                        <p:tgtEl>
                                          <p:spTgt spid="466969"/>
                                        </p:tgtEl>
                                        <p:attrNameLst>
                                          <p:attrName>style.visibility</p:attrName>
                                        </p:attrNameLst>
                                      </p:cBhvr>
                                      <p:to>
                                        <p:strVal val="visible"/>
                                      </p:to>
                                    </p:set>
                                    <p:animEffect transition="in" filter="wipe(up)">
                                      <p:cBhvr>
                                        <p:cTn id="37" dur="1000"/>
                                        <p:tgtEl>
                                          <p:spTgt spid="466969"/>
                                        </p:tgtEl>
                                      </p:cBhvr>
                                    </p:animEffect>
                                  </p:childTnLst>
                                </p:cTn>
                              </p:par>
                            </p:childTnLst>
                          </p:cTn>
                        </p:par>
                        <p:par>
                          <p:cTn id="38" fill="hold" nodeType="afterGroup">
                            <p:stCondLst>
                              <p:cond delay="9000"/>
                            </p:stCondLst>
                            <p:childTnLst>
                              <p:par>
                                <p:cTn id="39" presetID="22" presetClass="entr" presetSubtype="8" fill="hold" grpId="0" nodeType="afterEffect">
                                  <p:stCondLst>
                                    <p:cond delay="0"/>
                                  </p:stCondLst>
                                  <p:childTnLst>
                                    <p:set>
                                      <p:cBhvr>
                                        <p:cTn id="40" dur="1" fill="hold">
                                          <p:stCondLst>
                                            <p:cond delay="0"/>
                                          </p:stCondLst>
                                        </p:cTn>
                                        <p:tgtEl>
                                          <p:spTgt spid="466971"/>
                                        </p:tgtEl>
                                        <p:attrNameLst>
                                          <p:attrName>style.visibility</p:attrName>
                                        </p:attrNameLst>
                                      </p:cBhvr>
                                      <p:to>
                                        <p:strVal val="visible"/>
                                      </p:to>
                                    </p:set>
                                    <p:animEffect transition="in" filter="wipe(left)">
                                      <p:cBhvr>
                                        <p:cTn id="41" dur="1000"/>
                                        <p:tgtEl>
                                          <p:spTgt spid="46697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466950"/>
                                        </p:tgtEl>
                                        <p:attrNameLst>
                                          <p:attrName>style.visibility</p:attrName>
                                        </p:attrNameLst>
                                      </p:cBhvr>
                                      <p:to>
                                        <p:strVal val="visible"/>
                                      </p:to>
                                    </p:set>
                                    <p:animEffect transition="in" filter="wipe(left)">
                                      <p:cBhvr>
                                        <p:cTn id="46" dur="2000"/>
                                        <p:tgtEl>
                                          <p:spTgt spid="466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6" grpId="0"/>
      <p:bldP spid="466947" grpId="0"/>
      <p:bldP spid="466948" grpId="0"/>
      <p:bldP spid="466950" grpId="0"/>
      <p:bldP spid="466966" grpId="0" animBg="1"/>
      <p:bldP spid="466967" grpId="0" animBg="1"/>
      <p:bldP spid="466968" grpId="0" animBg="1"/>
      <p:bldP spid="466969" grpId="0" animBg="1"/>
      <p:bldP spid="466970" grpId="0"/>
      <p:bldP spid="4669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77813" y="3357563"/>
            <a:ext cx="886618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800" b="1">
                <a:solidFill>
                  <a:srgbClr val="CC3300"/>
                </a:solidFill>
                <a:latin typeface="Times New Roman" pitchFamily="18" charset="0"/>
              </a:rPr>
              <a:t>※</a:t>
            </a:r>
            <a:r>
              <a:rPr kumimoji="1" lang="zh-CN" altLang="en-US" sz="2800" b="1">
                <a:solidFill>
                  <a:srgbClr val="000000"/>
                </a:solidFill>
                <a:latin typeface="Times New Roman" pitchFamily="18" charset="0"/>
              </a:rPr>
              <a:t>从像方主点</a:t>
            </a:r>
            <a:r>
              <a:rPr kumimoji="1" lang="en-US" altLang="zh-CN" sz="2800" b="1" i="1">
                <a:solidFill>
                  <a:srgbClr val="000000"/>
                </a:solidFill>
                <a:latin typeface="Times New Roman" pitchFamily="18" charset="0"/>
              </a:rPr>
              <a:t>H</a:t>
            </a:r>
            <a:r>
              <a:rPr kumimoji="1" lang="en-US" altLang="zh-CN" sz="2800">
                <a:solidFill>
                  <a:srgbClr val="000000"/>
                </a:solidFill>
                <a:latin typeface="Tahoma" pitchFamily="34" charset="0"/>
              </a:rPr>
              <a:t>’</a:t>
            </a:r>
            <a:r>
              <a:rPr kumimoji="1" lang="en-US" altLang="zh-CN" sz="2800" b="1">
                <a:solidFill>
                  <a:srgbClr val="000000"/>
                </a:solidFill>
                <a:latin typeface="Times New Roman" pitchFamily="18" charset="0"/>
              </a:rPr>
              <a:t> </a:t>
            </a:r>
            <a:r>
              <a:rPr kumimoji="1" lang="zh-CN" altLang="en-US" sz="2800" b="1">
                <a:solidFill>
                  <a:srgbClr val="000000"/>
                </a:solidFill>
                <a:latin typeface="Times New Roman" pitchFamily="18" charset="0"/>
              </a:rPr>
              <a:t>到像方焦点</a:t>
            </a:r>
            <a:r>
              <a:rPr kumimoji="1" lang="en-US" altLang="zh-CN" sz="2800" b="1" i="1">
                <a:solidFill>
                  <a:srgbClr val="000000"/>
                </a:solidFill>
                <a:latin typeface="Times New Roman" pitchFamily="18" charset="0"/>
              </a:rPr>
              <a:t>F </a:t>
            </a:r>
            <a:r>
              <a:rPr kumimoji="1" lang="en-US" altLang="zh-CN" sz="2800">
                <a:solidFill>
                  <a:srgbClr val="000000"/>
                </a:solidFill>
                <a:latin typeface="Tahoma" pitchFamily="34" charset="0"/>
              </a:rPr>
              <a:t>’</a:t>
            </a:r>
            <a:r>
              <a:rPr kumimoji="1" lang="en-US" altLang="zh-CN" sz="2800" b="1">
                <a:solidFill>
                  <a:srgbClr val="000000"/>
                </a:solidFill>
                <a:latin typeface="Times New Roman" pitchFamily="18" charset="0"/>
              </a:rPr>
              <a:t> </a:t>
            </a:r>
            <a:r>
              <a:rPr kumimoji="1" lang="zh-CN" altLang="en-US" sz="2800" b="1">
                <a:solidFill>
                  <a:srgbClr val="000000"/>
                </a:solidFill>
                <a:latin typeface="Times New Roman" pitchFamily="18" charset="0"/>
              </a:rPr>
              <a:t>之间的距离称为</a:t>
            </a:r>
            <a:r>
              <a:rPr kumimoji="1" lang="zh-CN" altLang="en-US" sz="2800" b="1" i="1">
                <a:solidFill>
                  <a:srgbClr val="CC3300"/>
                </a:solidFill>
                <a:effectLst>
                  <a:outerShdw blurRad="38100" dist="38100" dir="2700000" algn="tl">
                    <a:srgbClr val="C0C0C0"/>
                  </a:outerShdw>
                </a:effectLst>
                <a:latin typeface="Times New Roman" pitchFamily="18" charset="0"/>
              </a:rPr>
              <a:t>像方焦距 </a:t>
            </a:r>
            <a:r>
              <a:rPr kumimoji="1" lang="en-US" altLang="zh-CN" sz="2800" b="1" i="1">
                <a:solidFill>
                  <a:srgbClr val="CC3300"/>
                </a:solidFill>
                <a:effectLst>
                  <a:outerShdw blurRad="38100" dist="38100" dir="2700000" algn="tl">
                    <a:srgbClr val="C0C0C0"/>
                  </a:outerShdw>
                </a:effectLst>
                <a:latin typeface="Times New Roman" pitchFamily="18" charset="0"/>
              </a:rPr>
              <a:t>(Back effective focal length EFL)</a:t>
            </a:r>
            <a:r>
              <a:rPr kumimoji="1" lang="zh-CN" altLang="en-US" sz="2800" b="1">
                <a:latin typeface="Times New Roman" pitchFamily="18" charset="0"/>
              </a:rPr>
              <a:t>，</a:t>
            </a:r>
            <a:r>
              <a:rPr kumimoji="1" lang="zh-CN" altLang="en-US" sz="2800" b="1">
                <a:solidFill>
                  <a:srgbClr val="000000"/>
                </a:solidFill>
                <a:latin typeface="Times New Roman" pitchFamily="18" charset="0"/>
              </a:rPr>
              <a:t>用</a:t>
            </a:r>
            <a:r>
              <a:rPr kumimoji="1" lang="zh-CN" altLang="en-US" sz="2800" b="1">
                <a:latin typeface="Times New Roman" pitchFamily="18" charset="0"/>
              </a:rPr>
              <a:t> </a:t>
            </a:r>
            <a:r>
              <a:rPr kumimoji="1" lang="en-US" altLang="zh-CN" sz="2800" b="1" i="1">
                <a:solidFill>
                  <a:srgbClr val="FF0000"/>
                </a:solidFill>
                <a:latin typeface="Times New Roman" pitchFamily="18" charset="0"/>
              </a:rPr>
              <a:t>f </a:t>
            </a:r>
            <a:r>
              <a:rPr kumimoji="1" lang="en-US" altLang="zh-CN" sz="2800">
                <a:solidFill>
                  <a:srgbClr val="FF0000"/>
                </a:solidFill>
                <a:latin typeface="Tahoma" pitchFamily="34" charset="0"/>
              </a:rPr>
              <a:t>’ </a:t>
            </a:r>
            <a:r>
              <a:rPr kumimoji="1" lang="zh-CN" altLang="en-US" sz="2800" b="1">
                <a:solidFill>
                  <a:srgbClr val="000000"/>
                </a:solidFill>
                <a:latin typeface="Times New Roman" pitchFamily="18" charset="0"/>
              </a:rPr>
              <a:t>表示</a:t>
            </a:r>
          </a:p>
        </p:txBody>
      </p:sp>
      <p:sp>
        <p:nvSpPr>
          <p:cNvPr id="467971" name="Text Box 3"/>
          <p:cNvSpPr txBox="1">
            <a:spLocks noChangeArrowheads="1"/>
          </p:cNvSpPr>
          <p:nvPr/>
        </p:nvSpPr>
        <p:spPr bwMode="auto">
          <a:xfrm>
            <a:off x="468313" y="4292600"/>
            <a:ext cx="84248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a:latin typeface="Times New Roman" pitchFamily="18" charset="0"/>
              </a:rPr>
              <a:t> </a:t>
            </a:r>
            <a:r>
              <a:rPr kumimoji="1" lang="en-US" altLang="zh-CN" sz="2800" b="1" i="1">
                <a:solidFill>
                  <a:srgbClr val="CC3300"/>
                </a:solidFill>
                <a:latin typeface="Times New Roman" pitchFamily="18" charset="0"/>
              </a:rPr>
              <a:t>f</a:t>
            </a:r>
            <a:r>
              <a:rPr kumimoji="1" lang="en-US" altLang="zh-CN" sz="2800" b="1">
                <a:solidFill>
                  <a:srgbClr val="CC3300"/>
                </a:solidFill>
                <a:latin typeface="Times New Roman" pitchFamily="18" charset="0"/>
              </a:rPr>
              <a:t> </a:t>
            </a:r>
            <a:r>
              <a:rPr kumimoji="1" lang="en-US" altLang="zh-CN" sz="2800">
                <a:solidFill>
                  <a:srgbClr val="CC3300"/>
                </a:solidFill>
                <a:latin typeface="Tahoma" pitchFamily="34" charset="0"/>
              </a:rPr>
              <a:t>’</a:t>
            </a:r>
            <a:r>
              <a:rPr kumimoji="1" lang="zh-CN" altLang="en-US" sz="2800" b="1">
                <a:solidFill>
                  <a:srgbClr val="CC3300"/>
                </a:solidFill>
                <a:latin typeface="Times New Roman" pitchFamily="18" charset="0"/>
              </a:rPr>
              <a:t>也遵从符号规则，它的起始原点是像方主点</a:t>
            </a:r>
            <a:r>
              <a:rPr kumimoji="1" lang="en-US" altLang="zh-CN" sz="2800" b="1" i="1">
                <a:solidFill>
                  <a:srgbClr val="CC3300"/>
                </a:solidFill>
                <a:latin typeface="Times New Roman" pitchFamily="18" charset="0"/>
              </a:rPr>
              <a:t>H</a:t>
            </a:r>
            <a:r>
              <a:rPr kumimoji="1" lang="en-US" altLang="zh-CN" sz="2800">
                <a:solidFill>
                  <a:srgbClr val="CC3300"/>
                </a:solidFill>
                <a:latin typeface="Tahoma" pitchFamily="34" charset="0"/>
              </a:rPr>
              <a:t>’</a:t>
            </a:r>
          </a:p>
        </p:txBody>
      </p:sp>
      <p:sp>
        <p:nvSpPr>
          <p:cNvPr id="467974" name="Arc 6"/>
          <p:cNvSpPr>
            <a:spLocks/>
          </p:cNvSpPr>
          <p:nvPr/>
        </p:nvSpPr>
        <p:spPr bwMode="auto">
          <a:xfrm flipH="1">
            <a:off x="4224338" y="1282700"/>
            <a:ext cx="1065212"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7975" name="Arc 7"/>
          <p:cNvSpPr>
            <a:spLocks/>
          </p:cNvSpPr>
          <p:nvPr/>
        </p:nvSpPr>
        <p:spPr bwMode="auto">
          <a:xfrm>
            <a:off x="4475163" y="1282700"/>
            <a:ext cx="1169987"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7976" name="Text Box 8"/>
          <p:cNvSpPr txBox="1">
            <a:spLocks noChangeArrowheads="1"/>
          </p:cNvSpPr>
          <p:nvPr/>
        </p:nvSpPr>
        <p:spPr bwMode="auto">
          <a:xfrm>
            <a:off x="1801813" y="1054100"/>
            <a:ext cx="66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A</a:t>
            </a:r>
          </a:p>
        </p:txBody>
      </p:sp>
      <p:sp>
        <p:nvSpPr>
          <p:cNvPr id="467977" name="Line 9"/>
          <p:cNvSpPr>
            <a:spLocks noChangeShapeType="1"/>
          </p:cNvSpPr>
          <p:nvPr/>
        </p:nvSpPr>
        <p:spPr bwMode="auto">
          <a:xfrm flipV="1">
            <a:off x="2051050" y="1449388"/>
            <a:ext cx="2405063" cy="4762"/>
          </a:xfrm>
          <a:prstGeom prst="line">
            <a:avLst/>
          </a:prstGeom>
          <a:noFill/>
          <a:ln w="19050"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7978" name="Line 10"/>
          <p:cNvSpPr>
            <a:spLocks noChangeShapeType="1"/>
          </p:cNvSpPr>
          <p:nvPr/>
        </p:nvSpPr>
        <p:spPr bwMode="auto">
          <a:xfrm>
            <a:off x="5478463" y="1587500"/>
            <a:ext cx="1639887" cy="779463"/>
          </a:xfrm>
          <a:prstGeom prst="line">
            <a:avLst/>
          </a:prstGeom>
          <a:noFill/>
          <a:ln w="19050" cap="sq">
            <a:solidFill>
              <a:srgbClr val="008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7979" name="Line 11"/>
          <p:cNvSpPr>
            <a:spLocks noChangeShapeType="1"/>
          </p:cNvSpPr>
          <p:nvPr/>
        </p:nvSpPr>
        <p:spPr bwMode="auto">
          <a:xfrm flipH="1">
            <a:off x="1801813" y="2349500"/>
            <a:ext cx="5767387"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7980" name="Arc 12"/>
          <p:cNvSpPr>
            <a:spLocks/>
          </p:cNvSpPr>
          <p:nvPr/>
        </p:nvSpPr>
        <p:spPr bwMode="auto">
          <a:xfrm flipH="1">
            <a:off x="6650038" y="2197100"/>
            <a:ext cx="80962" cy="152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7981" name="Text Box 13"/>
          <p:cNvSpPr txBox="1">
            <a:spLocks noChangeArrowheads="1"/>
          </p:cNvSpPr>
          <p:nvPr/>
        </p:nvSpPr>
        <p:spPr bwMode="auto">
          <a:xfrm>
            <a:off x="6064250" y="1968500"/>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U</a:t>
            </a:r>
            <a:r>
              <a:rPr kumimoji="1" lang="en-US" altLang="zh-CN" sz="2000">
                <a:solidFill>
                  <a:srgbClr val="0000FF"/>
                </a:solidFill>
                <a:latin typeface="Tahoma" pitchFamily="34" charset="0"/>
              </a:rPr>
              <a:t>’</a:t>
            </a:r>
          </a:p>
        </p:txBody>
      </p:sp>
      <p:sp>
        <p:nvSpPr>
          <p:cNvPr id="467982" name="Text Box 14"/>
          <p:cNvSpPr txBox="1">
            <a:spLocks noChangeArrowheads="1"/>
          </p:cNvSpPr>
          <p:nvPr/>
        </p:nvSpPr>
        <p:spPr bwMode="auto">
          <a:xfrm>
            <a:off x="7151688" y="1952625"/>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7983" name="Text Box 15"/>
          <p:cNvSpPr txBox="1">
            <a:spLocks noChangeArrowheads="1"/>
          </p:cNvSpPr>
          <p:nvPr/>
        </p:nvSpPr>
        <p:spPr bwMode="auto">
          <a:xfrm>
            <a:off x="5459413" y="1206500"/>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r>
              <a:rPr kumimoji="1" lang="en-US" altLang="zh-CN" sz="2000">
                <a:solidFill>
                  <a:srgbClr val="0000FF"/>
                </a:solidFill>
                <a:latin typeface="Tahoma" pitchFamily="34" charset="0"/>
              </a:rPr>
              <a:t>’</a:t>
            </a:r>
          </a:p>
        </p:txBody>
      </p:sp>
      <p:sp>
        <p:nvSpPr>
          <p:cNvPr id="467984" name="Oval 16"/>
          <p:cNvSpPr>
            <a:spLocks noChangeArrowheads="1"/>
          </p:cNvSpPr>
          <p:nvPr/>
        </p:nvSpPr>
        <p:spPr bwMode="auto">
          <a:xfrm>
            <a:off x="7035800" y="2320925"/>
            <a:ext cx="84138" cy="76200"/>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7985" name="Line 17"/>
          <p:cNvSpPr>
            <a:spLocks noChangeShapeType="1"/>
          </p:cNvSpPr>
          <p:nvPr/>
        </p:nvSpPr>
        <p:spPr bwMode="auto">
          <a:xfrm>
            <a:off x="3708400" y="1431925"/>
            <a:ext cx="0" cy="928688"/>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7986" name="Text Box 18"/>
          <p:cNvSpPr txBox="1">
            <a:spLocks noChangeArrowheads="1"/>
          </p:cNvSpPr>
          <p:nvPr/>
        </p:nvSpPr>
        <p:spPr bwMode="auto">
          <a:xfrm>
            <a:off x="3725863" y="1739900"/>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h</a:t>
            </a:r>
          </a:p>
        </p:txBody>
      </p:sp>
      <p:sp>
        <p:nvSpPr>
          <p:cNvPr id="467987" name="Text Box 19"/>
          <p:cNvSpPr txBox="1">
            <a:spLocks noChangeArrowheads="1"/>
          </p:cNvSpPr>
          <p:nvPr/>
        </p:nvSpPr>
        <p:spPr bwMode="auto">
          <a:xfrm>
            <a:off x="4043363" y="1054100"/>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p>
        </p:txBody>
      </p:sp>
      <p:sp>
        <p:nvSpPr>
          <p:cNvPr id="467988" name="Line 20"/>
          <p:cNvSpPr>
            <a:spLocks noChangeShapeType="1"/>
          </p:cNvSpPr>
          <p:nvPr/>
        </p:nvSpPr>
        <p:spPr bwMode="auto">
          <a:xfrm>
            <a:off x="7092950" y="908050"/>
            <a:ext cx="0" cy="2519363"/>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89" name="Line 21"/>
          <p:cNvSpPr>
            <a:spLocks noChangeShapeType="1"/>
          </p:cNvSpPr>
          <p:nvPr/>
        </p:nvSpPr>
        <p:spPr bwMode="auto">
          <a:xfrm>
            <a:off x="4427538" y="1449388"/>
            <a:ext cx="974725"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90" name="Line 22"/>
          <p:cNvSpPr>
            <a:spLocks noChangeShapeType="1"/>
          </p:cNvSpPr>
          <p:nvPr/>
        </p:nvSpPr>
        <p:spPr bwMode="auto">
          <a:xfrm flipH="1" flipV="1">
            <a:off x="4751388" y="1233488"/>
            <a:ext cx="758825" cy="360362"/>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91" name="Line 23"/>
          <p:cNvSpPr>
            <a:spLocks noChangeShapeType="1"/>
          </p:cNvSpPr>
          <p:nvPr/>
        </p:nvSpPr>
        <p:spPr bwMode="auto">
          <a:xfrm>
            <a:off x="5186363" y="1162050"/>
            <a:ext cx="0" cy="219551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92" name="Text Box 24"/>
          <p:cNvSpPr txBox="1">
            <a:spLocks noChangeArrowheads="1"/>
          </p:cNvSpPr>
          <p:nvPr/>
        </p:nvSpPr>
        <p:spPr bwMode="auto">
          <a:xfrm>
            <a:off x="4895850" y="1017588"/>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Q </a:t>
            </a:r>
            <a:r>
              <a:rPr kumimoji="1" lang="en-US" altLang="zh-CN" sz="2000">
                <a:solidFill>
                  <a:srgbClr val="0000FF"/>
                </a:solidFill>
                <a:latin typeface="Tahoma" pitchFamily="34" charset="0"/>
              </a:rPr>
              <a:t>’</a:t>
            </a:r>
            <a:r>
              <a:rPr kumimoji="1" lang="en-US" altLang="zh-CN" sz="2000">
                <a:solidFill>
                  <a:srgbClr val="0000FF"/>
                </a:solidFill>
                <a:latin typeface="Times New Roman" pitchFamily="18" charset="0"/>
              </a:rPr>
              <a:t> </a:t>
            </a:r>
          </a:p>
        </p:txBody>
      </p:sp>
      <p:sp>
        <p:nvSpPr>
          <p:cNvPr id="467993" name="Text Box 25"/>
          <p:cNvSpPr txBox="1">
            <a:spLocks noChangeArrowheads="1"/>
          </p:cNvSpPr>
          <p:nvPr/>
        </p:nvSpPr>
        <p:spPr bwMode="auto">
          <a:xfrm>
            <a:off x="4679950" y="2349500"/>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FF0000"/>
                </a:solidFill>
                <a:latin typeface="Times New Roman" pitchFamily="18" charset="0"/>
              </a:rPr>
              <a:t>H </a:t>
            </a:r>
            <a:r>
              <a:rPr kumimoji="1" lang="en-US" altLang="zh-CN" sz="2000">
                <a:solidFill>
                  <a:srgbClr val="FF0000"/>
                </a:solidFill>
                <a:latin typeface="Tahoma" pitchFamily="34" charset="0"/>
              </a:rPr>
              <a:t>’</a:t>
            </a:r>
            <a:r>
              <a:rPr kumimoji="1" lang="en-US" altLang="zh-CN" sz="2000">
                <a:latin typeface="Times New Roman" pitchFamily="18" charset="0"/>
              </a:rPr>
              <a:t> </a:t>
            </a:r>
          </a:p>
        </p:txBody>
      </p:sp>
      <p:sp>
        <p:nvSpPr>
          <p:cNvPr id="467994" name="Line 26"/>
          <p:cNvSpPr>
            <a:spLocks noChangeShapeType="1"/>
          </p:cNvSpPr>
          <p:nvPr/>
        </p:nvSpPr>
        <p:spPr bwMode="auto">
          <a:xfrm>
            <a:off x="5186363" y="3141663"/>
            <a:ext cx="1906587"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95" name="Text Box 27"/>
          <p:cNvSpPr txBox="1">
            <a:spLocks noChangeArrowheads="1"/>
          </p:cNvSpPr>
          <p:nvPr/>
        </p:nvSpPr>
        <p:spPr bwMode="auto">
          <a:xfrm>
            <a:off x="5795963" y="2709863"/>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FF0000"/>
                </a:solidFill>
                <a:latin typeface="Times New Roman" pitchFamily="18" charset="0"/>
              </a:rPr>
              <a:t>f </a:t>
            </a:r>
            <a:r>
              <a:rPr kumimoji="1" lang="en-US" altLang="zh-CN" sz="2000">
                <a:solidFill>
                  <a:srgbClr val="FF0000"/>
                </a:solidFill>
                <a:latin typeface="Tahoma" pitchFamily="34" charset="0"/>
              </a:rPr>
              <a:t>’</a:t>
            </a:r>
            <a:r>
              <a:rPr kumimoji="1" lang="en-US" altLang="zh-CN" sz="2000">
                <a:solidFill>
                  <a:srgbClr val="FF0000"/>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7970"/>
                                        </p:tgtEl>
                                        <p:attrNameLst>
                                          <p:attrName>style.visibility</p:attrName>
                                        </p:attrNameLst>
                                      </p:cBhvr>
                                      <p:to>
                                        <p:strVal val="visible"/>
                                      </p:to>
                                    </p:set>
                                    <p:animEffect transition="in" filter="wipe(left)">
                                      <p:cBhvr>
                                        <p:cTn id="7" dur="2000"/>
                                        <p:tgtEl>
                                          <p:spTgt spid="467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7994"/>
                                        </p:tgtEl>
                                        <p:attrNameLst>
                                          <p:attrName>style.visibility</p:attrName>
                                        </p:attrNameLst>
                                      </p:cBhvr>
                                      <p:to>
                                        <p:strVal val="visible"/>
                                      </p:to>
                                    </p:set>
                                    <p:animEffect transition="in" filter="wipe(left)">
                                      <p:cBhvr>
                                        <p:cTn id="12" dur="1000"/>
                                        <p:tgtEl>
                                          <p:spTgt spid="467994"/>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67995"/>
                                        </p:tgtEl>
                                        <p:attrNameLst>
                                          <p:attrName>style.visibility</p:attrName>
                                        </p:attrNameLst>
                                      </p:cBhvr>
                                      <p:to>
                                        <p:strVal val="visible"/>
                                      </p:to>
                                    </p:set>
                                    <p:animEffect transition="in" filter="wipe(left)">
                                      <p:cBhvr>
                                        <p:cTn id="16" dur="1000"/>
                                        <p:tgtEl>
                                          <p:spTgt spid="46799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6" fill="hold" grpId="0" nodeType="clickEffect">
                                  <p:stCondLst>
                                    <p:cond delay="0"/>
                                  </p:stCondLst>
                                  <p:childTnLst>
                                    <p:set>
                                      <p:cBhvr>
                                        <p:cTn id="20" dur="1" fill="hold">
                                          <p:stCondLst>
                                            <p:cond delay="0"/>
                                          </p:stCondLst>
                                        </p:cTn>
                                        <p:tgtEl>
                                          <p:spTgt spid="467971"/>
                                        </p:tgtEl>
                                        <p:attrNameLst>
                                          <p:attrName>style.visibility</p:attrName>
                                        </p:attrNameLst>
                                      </p:cBhvr>
                                      <p:to>
                                        <p:strVal val="visible"/>
                                      </p:to>
                                    </p:set>
                                    <p:anim calcmode="lin" valueType="num">
                                      <p:cBhvr additive="base">
                                        <p:cTn id="21" dur="500" fill="hold"/>
                                        <p:tgtEl>
                                          <p:spTgt spid="467971"/>
                                        </p:tgtEl>
                                        <p:attrNameLst>
                                          <p:attrName>ppt_x</p:attrName>
                                        </p:attrNameLst>
                                      </p:cBhvr>
                                      <p:tavLst>
                                        <p:tav tm="0">
                                          <p:val>
                                            <p:strVal val="1+#ppt_w/2"/>
                                          </p:val>
                                        </p:tav>
                                        <p:tav tm="100000">
                                          <p:val>
                                            <p:strVal val="#ppt_x"/>
                                          </p:val>
                                        </p:tav>
                                      </p:tavLst>
                                    </p:anim>
                                    <p:anim calcmode="lin" valueType="num">
                                      <p:cBhvr additive="base">
                                        <p:cTn id="22" dur="500" fill="hold"/>
                                        <p:tgtEl>
                                          <p:spTgt spid="4679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0" grpId="0"/>
      <p:bldP spid="467971" grpId="0" autoUpdateAnimBg="0"/>
      <p:bldP spid="467994" grpId="0" animBg="1"/>
      <p:bldP spid="46799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Text Box 2"/>
          <p:cNvSpPr txBox="1">
            <a:spLocks noChangeArrowheads="1"/>
          </p:cNvSpPr>
          <p:nvPr/>
        </p:nvSpPr>
        <p:spPr bwMode="auto">
          <a:xfrm>
            <a:off x="1268413" y="2568575"/>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a:solidFill>
                  <a:srgbClr val="0000FF"/>
                </a:solidFill>
                <a:latin typeface="Times New Roman" pitchFamily="18" charset="0"/>
                <a:cs typeface="Times New Roman" pitchFamily="18" charset="0"/>
              </a:rPr>
              <a:t>-</a:t>
            </a:r>
            <a:r>
              <a:rPr kumimoji="1" lang="en-US" altLang="zh-CN" sz="2000" b="1" i="1">
                <a:solidFill>
                  <a:srgbClr val="0000FF"/>
                </a:solidFill>
                <a:latin typeface="Times New Roman" pitchFamily="18" charset="0"/>
                <a:cs typeface="Times New Roman" pitchFamily="18" charset="0"/>
              </a:rPr>
              <a:t>w</a:t>
            </a:r>
            <a:endParaRPr kumimoji="1" lang="en-US" altLang="zh-CN" sz="2000" b="1" i="1">
              <a:solidFill>
                <a:srgbClr val="0000FF"/>
              </a:solidFill>
              <a:latin typeface="Times New Roman" pitchFamily="18" charset="0"/>
            </a:endParaRPr>
          </a:p>
        </p:txBody>
      </p:sp>
      <p:sp>
        <p:nvSpPr>
          <p:cNvPr id="468995" name="Rectangle 3"/>
          <p:cNvSpPr>
            <a:spLocks noGrp="1" noChangeArrowheads="1"/>
          </p:cNvSpPr>
          <p:nvPr>
            <p:ph type="ctrTitle"/>
          </p:nvPr>
        </p:nvSpPr>
        <p:spPr>
          <a:xfrm>
            <a:off x="971550" y="404813"/>
            <a:ext cx="7772400" cy="814387"/>
          </a:xfrm>
        </p:spPr>
        <p:txBody>
          <a:bodyPr/>
          <a:lstStyle/>
          <a:p>
            <a:r>
              <a:rPr lang="zh-CN" altLang="en-US" sz="2800" b="1">
                <a:solidFill>
                  <a:srgbClr val="000000"/>
                </a:solidFill>
              </a:rPr>
              <a:t>无限远</a:t>
            </a:r>
            <a:r>
              <a:rPr lang="zh-CN" altLang="en-US" sz="2800" b="1">
                <a:solidFill>
                  <a:srgbClr val="FF3300"/>
                </a:solidFill>
              </a:rPr>
              <a:t>轴外</a:t>
            </a:r>
            <a:r>
              <a:rPr lang="zh-CN" altLang="en-US" sz="2800" b="1">
                <a:solidFill>
                  <a:srgbClr val="000000"/>
                </a:solidFill>
              </a:rPr>
              <a:t>物点发出的光线</a:t>
            </a:r>
          </a:p>
        </p:txBody>
      </p:sp>
      <p:sp>
        <p:nvSpPr>
          <p:cNvPr id="468996" name="Line 4"/>
          <p:cNvSpPr>
            <a:spLocks noChangeShapeType="1"/>
          </p:cNvSpPr>
          <p:nvPr/>
        </p:nvSpPr>
        <p:spPr bwMode="auto">
          <a:xfrm>
            <a:off x="4373563" y="1273175"/>
            <a:ext cx="1587" cy="25638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997" name="Line 5"/>
          <p:cNvSpPr>
            <a:spLocks noChangeShapeType="1"/>
          </p:cNvSpPr>
          <p:nvPr/>
        </p:nvSpPr>
        <p:spPr bwMode="auto">
          <a:xfrm>
            <a:off x="608013" y="2692400"/>
            <a:ext cx="3937000" cy="1588"/>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998" name="Line 6"/>
          <p:cNvSpPr>
            <a:spLocks noChangeShapeType="1"/>
          </p:cNvSpPr>
          <p:nvPr/>
        </p:nvSpPr>
        <p:spPr bwMode="auto">
          <a:xfrm flipH="1">
            <a:off x="3175000" y="1995488"/>
            <a:ext cx="1217613" cy="319087"/>
          </a:xfrm>
          <a:prstGeom prst="line">
            <a:avLst/>
          </a:prstGeom>
          <a:noFill/>
          <a:ln w="190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68999" name="Line 7"/>
          <p:cNvSpPr>
            <a:spLocks noChangeShapeType="1"/>
          </p:cNvSpPr>
          <p:nvPr/>
        </p:nvSpPr>
        <p:spPr bwMode="auto">
          <a:xfrm>
            <a:off x="3021013" y="1806575"/>
            <a:ext cx="1371600" cy="188913"/>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9000" name="Line 8"/>
          <p:cNvSpPr>
            <a:spLocks noChangeShapeType="1"/>
          </p:cNvSpPr>
          <p:nvPr/>
        </p:nvSpPr>
        <p:spPr bwMode="auto">
          <a:xfrm flipV="1">
            <a:off x="3175000" y="1995488"/>
            <a:ext cx="1217613" cy="985837"/>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9001" name="Line 9"/>
          <p:cNvSpPr>
            <a:spLocks noChangeShapeType="1"/>
          </p:cNvSpPr>
          <p:nvPr/>
        </p:nvSpPr>
        <p:spPr bwMode="auto">
          <a:xfrm flipH="1">
            <a:off x="938213" y="2706688"/>
            <a:ext cx="1449387" cy="390525"/>
          </a:xfrm>
          <a:prstGeom prst="line">
            <a:avLst/>
          </a:prstGeom>
          <a:noFill/>
          <a:ln w="190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69002" name="Line 10"/>
          <p:cNvSpPr>
            <a:spLocks noChangeShapeType="1"/>
          </p:cNvSpPr>
          <p:nvPr/>
        </p:nvSpPr>
        <p:spPr bwMode="auto">
          <a:xfrm flipH="1">
            <a:off x="938213" y="2014538"/>
            <a:ext cx="1527175" cy="401637"/>
          </a:xfrm>
          <a:prstGeom prst="line">
            <a:avLst/>
          </a:prstGeom>
          <a:noFill/>
          <a:ln w="190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69003" name="Line 11"/>
          <p:cNvSpPr>
            <a:spLocks noChangeShapeType="1"/>
          </p:cNvSpPr>
          <p:nvPr/>
        </p:nvSpPr>
        <p:spPr bwMode="auto">
          <a:xfrm flipH="1">
            <a:off x="938213" y="3330575"/>
            <a:ext cx="1625600" cy="433388"/>
          </a:xfrm>
          <a:prstGeom prst="line">
            <a:avLst/>
          </a:prstGeom>
          <a:noFill/>
          <a:ln w="190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69004" name="Line 12"/>
          <p:cNvSpPr>
            <a:spLocks noChangeShapeType="1"/>
          </p:cNvSpPr>
          <p:nvPr/>
        </p:nvSpPr>
        <p:spPr bwMode="auto">
          <a:xfrm>
            <a:off x="1925638" y="2695575"/>
            <a:ext cx="17462" cy="138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9005" name="Text Box 13"/>
          <p:cNvSpPr txBox="1">
            <a:spLocks noChangeArrowheads="1"/>
          </p:cNvSpPr>
          <p:nvPr/>
        </p:nvSpPr>
        <p:spPr bwMode="auto">
          <a:xfrm>
            <a:off x="4392613" y="22479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a:t>
            </a:r>
            <a:r>
              <a:rPr kumimoji="1" lang="en-US" altLang="zh-CN" sz="2000" i="1">
                <a:solidFill>
                  <a:srgbClr val="0000FF"/>
                </a:solidFill>
                <a:latin typeface="Tahoma" pitchFamily="34" charset="0"/>
                <a:cs typeface="Times New Roman" pitchFamily="18" charset="0"/>
              </a:rPr>
              <a:t>'</a:t>
            </a:r>
            <a:endParaRPr kumimoji="1" lang="en-US" altLang="zh-CN" sz="2000" i="1">
              <a:solidFill>
                <a:srgbClr val="0000FF"/>
              </a:solidFill>
              <a:latin typeface="Tahoma" pitchFamily="34" charset="0"/>
            </a:endParaRPr>
          </a:p>
        </p:txBody>
      </p:sp>
      <p:sp>
        <p:nvSpPr>
          <p:cNvPr id="469006" name="Arc 14"/>
          <p:cNvSpPr>
            <a:spLocks/>
          </p:cNvSpPr>
          <p:nvPr/>
        </p:nvSpPr>
        <p:spPr bwMode="auto">
          <a:xfrm flipH="1">
            <a:off x="2411413" y="1577975"/>
            <a:ext cx="1066800"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9007" name="Arc 15"/>
          <p:cNvSpPr>
            <a:spLocks/>
          </p:cNvSpPr>
          <p:nvPr/>
        </p:nvSpPr>
        <p:spPr bwMode="auto">
          <a:xfrm>
            <a:off x="2051050" y="1577975"/>
            <a:ext cx="1169988"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9008" name="Oval 16"/>
          <p:cNvSpPr>
            <a:spLocks noChangeArrowheads="1"/>
          </p:cNvSpPr>
          <p:nvPr/>
        </p:nvSpPr>
        <p:spPr bwMode="auto">
          <a:xfrm>
            <a:off x="4335463" y="2659063"/>
            <a:ext cx="76200" cy="76200"/>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9009" name="Text Box 17"/>
          <p:cNvSpPr txBox="1">
            <a:spLocks noChangeArrowheads="1"/>
          </p:cNvSpPr>
          <p:nvPr/>
        </p:nvSpPr>
        <p:spPr bwMode="auto">
          <a:xfrm>
            <a:off x="5292725" y="1484313"/>
            <a:ext cx="3182938"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00"/>
                </a:solidFill>
                <a:latin typeface="Times New Roman" pitchFamily="18" charset="0"/>
              </a:rPr>
              <a:t>无限远轴外物点发出的能够进入光学系统的光线总是相互平行的，光线与光轴有一定的夹角，用 </a:t>
            </a:r>
            <a:r>
              <a:rPr kumimoji="1" lang="en-US" altLang="zh-CN" sz="2800" b="1" i="1">
                <a:solidFill>
                  <a:srgbClr val="000000"/>
                </a:solidFill>
                <a:latin typeface="Times New Roman" pitchFamily="18" charset="0"/>
              </a:rPr>
              <a:t>w</a:t>
            </a:r>
            <a:r>
              <a:rPr kumimoji="1" lang="en-US" altLang="zh-CN" sz="2800" b="1">
                <a:solidFill>
                  <a:srgbClr val="000000"/>
                </a:solidFill>
                <a:latin typeface="Times New Roman" pitchFamily="18" charset="0"/>
              </a:rPr>
              <a:t> </a:t>
            </a:r>
            <a:r>
              <a:rPr kumimoji="1" lang="zh-CN" altLang="en-US" sz="2800" b="1">
                <a:solidFill>
                  <a:srgbClr val="000000"/>
                </a:solidFill>
                <a:latin typeface="Times New Roman" pitchFamily="18" charset="0"/>
              </a:rPr>
              <a:t>表示。</a:t>
            </a:r>
          </a:p>
        </p:txBody>
      </p:sp>
      <p:sp>
        <p:nvSpPr>
          <p:cNvPr id="469010" name="Text Box 18"/>
          <p:cNvSpPr txBox="1">
            <a:spLocks noChangeArrowheads="1"/>
          </p:cNvSpPr>
          <p:nvPr/>
        </p:nvSpPr>
        <p:spPr bwMode="auto">
          <a:xfrm>
            <a:off x="395288" y="4724400"/>
            <a:ext cx="81026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CC3300"/>
                </a:solidFill>
                <a:latin typeface="Times New Roman" pitchFamily="18" charset="0"/>
              </a:rPr>
              <a:t>这样一束平行光线经过理想光组后，一定相交于</a:t>
            </a:r>
            <a:r>
              <a:rPr kumimoji="1" lang="zh-CN" altLang="en-US" sz="2800" b="1" u="sng">
                <a:solidFill>
                  <a:srgbClr val="CC3300"/>
                </a:solidFill>
                <a:latin typeface="Times New Roman" pitchFamily="18" charset="0"/>
              </a:rPr>
              <a:t>像方焦平面</a:t>
            </a:r>
            <a:r>
              <a:rPr kumimoji="1" lang="zh-CN" altLang="en-US" sz="2800" b="1">
                <a:solidFill>
                  <a:srgbClr val="CC3300"/>
                </a:solidFill>
                <a:latin typeface="Times New Roman" pitchFamily="18" charset="0"/>
              </a:rPr>
              <a:t>上的某一点</a:t>
            </a:r>
            <a:r>
              <a:rPr kumimoji="1" lang="zh-CN" altLang="en-US" sz="2800" b="1">
                <a:solidFill>
                  <a:srgbClr val="000000"/>
                </a:solidFill>
                <a:latin typeface="Times New Roman" pitchFamily="18" charset="0"/>
              </a:rPr>
              <a:t>，这一点就是</a:t>
            </a:r>
            <a:r>
              <a:rPr kumimoji="1" lang="zh-CN" altLang="en-US" sz="2800" b="1" i="1">
                <a:solidFill>
                  <a:srgbClr val="0000FF"/>
                </a:solidFill>
                <a:effectLst>
                  <a:outerShdw blurRad="38100" dist="38100" dir="2700000" algn="tl">
                    <a:srgbClr val="C0C0C0"/>
                  </a:outerShdw>
                </a:effectLst>
                <a:latin typeface="Times New Roman" pitchFamily="18" charset="0"/>
              </a:rPr>
              <a:t>无限远轴外物点的共轭像</a:t>
            </a:r>
            <a:r>
              <a:rPr kumimoji="1" lang="zh-CN" altLang="en-US" sz="2800" b="1">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9009"/>
                                        </p:tgtEl>
                                        <p:attrNameLst>
                                          <p:attrName>style.visibility</p:attrName>
                                        </p:attrNameLst>
                                      </p:cBhvr>
                                      <p:to>
                                        <p:strVal val="visible"/>
                                      </p:to>
                                    </p:set>
                                    <p:animEffect transition="in" filter="box(in)">
                                      <p:cBhvr>
                                        <p:cTn id="7" dur="1000"/>
                                        <p:tgtEl>
                                          <p:spTgt spid="4690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9002"/>
                                        </p:tgtEl>
                                        <p:attrNameLst>
                                          <p:attrName>style.visibility</p:attrName>
                                        </p:attrNameLst>
                                      </p:cBhvr>
                                      <p:to>
                                        <p:strVal val="visible"/>
                                      </p:to>
                                    </p:set>
                                    <p:animEffect transition="in" filter="wipe(left)">
                                      <p:cBhvr>
                                        <p:cTn id="12" dur="500"/>
                                        <p:tgtEl>
                                          <p:spTgt spid="46900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69001"/>
                                        </p:tgtEl>
                                        <p:attrNameLst>
                                          <p:attrName>style.visibility</p:attrName>
                                        </p:attrNameLst>
                                      </p:cBhvr>
                                      <p:to>
                                        <p:strVal val="visible"/>
                                      </p:to>
                                    </p:set>
                                    <p:animEffect transition="in" filter="wipe(left)">
                                      <p:cBhvr>
                                        <p:cTn id="15" dur="500"/>
                                        <p:tgtEl>
                                          <p:spTgt spid="469001"/>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69003"/>
                                        </p:tgtEl>
                                        <p:attrNameLst>
                                          <p:attrName>style.visibility</p:attrName>
                                        </p:attrNameLst>
                                      </p:cBhvr>
                                      <p:to>
                                        <p:strVal val="visible"/>
                                      </p:to>
                                    </p:set>
                                    <p:animEffect transition="in" filter="wipe(left)">
                                      <p:cBhvr>
                                        <p:cTn id="18" dur="500"/>
                                        <p:tgtEl>
                                          <p:spTgt spid="469003"/>
                                        </p:tgtEl>
                                      </p:cBhvr>
                                    </p:animEffect>
                                  </p:childTnLst>
                                </p:cTn>
                              </p:par>
                            </p:childTnLst>
                          </p:cTn>
                        </p:par>
                        <p:par>
                          <p:cTn id="19" fill="hold" nodeType="afterGroup">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469004"/>
                                        </p:tgtEl>
                                        <p:attrNameLst>
                                          <p:attrName>style.visibility</p:attrName>
                                        </p:attrNameLst>
                                      </p:cBhvr>
                                      <p:to>
                                        <p:strVal val="visible"/>
                                      </p:to>
                                    </p:set>
                                    <p:animEffect transition="in" filter="wipe(up)">
                                      <p:cBhvr>
                                        <p:cTn id="22" dur="1000"/>
                                        <p:tgtEl>
                                          <p:spTgt spid="46900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68994"/>
                                        </p:tgtEl>
                                        <p:attrNameLst>
                                          <p:attrName>style.visibility</p:attrName>
                                        </p:attrNameLst>
                                      </p:cBhvr>
                                      <p:to>
                                        <p:strVal val="visible"/>
                                      </p:to>
                                    </p:set>
                                    <p:animEffect transition="in" filter="wipe(left)">
                                      <p:cBhvr>
                                        <p:cTn id="25" dur="1000"/>
                                        <p:tgtEl>
                                          <p:spTgt spid="4689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5" fill="hold" grpId="0" nodeType="clickEffect">
                                  <p:stCondLst>
                                    <p:cond delay="0"/>
                                  </p:stCondLst>
                                  <p:childTnLst>
                                    <p:set>
                                      <p:cBhvr>
                                        <p:cTn id="29" dur="1" fill="hold">
                                          <p:stCondLst>
                                            <p:cond delay="0"/>
                                          </p:stCondLst>
                                        </p:cTn>
                                        <p:tgtEl>
                                          <p:spTgt spid="469010"/>
                                        </p:tgtEl>
                                        <p:attrNameLst>
                                          <p:attrName>style.visibility</p:attrName>
                                        </p:attrNameLst>
                                      </p:cBhvr>
                                      <p:to>
                                        <p:strVal val="visible"/>
                                      </p:to>
                                    </p:set>
                                    <p:animEffect transition="in" filter="blinds(vertical)">
                                      <p:cBhvr>
                                        <p:cTn id="30" dur="1000"/>
                                        <p:tgtEl>
                                          <p:spTgt spid="4690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68999"/>
                                        </p:tgtEl>
                                        <p:attrNameLst>
                                          <p:attrName>style.visibility</p:attrName>
                                        </p:attrNameLst>
                                      </p:cBhvr>
                                      <p:to>
                                        <p:strVal val="visible"/>
                                      </p:to>
                                    </p:set>
                                    <p:animEffect transition="in" filter="wipe(left)">
                                      <p:cBhvr>
                                        <p:cTn id="35" dur="1000"/>
                                        <p:tgtEl>
                                          <p:spTgt spid="468999"/>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68998"/>
                                        </p:tgtEl>
                                        <p:attrNameLst>
                                          <p:attrName>style.visibility</p:attrName>
                                        </p:attrNameLst>
                                      </p:cBhvr>
                                      <p:to>
                                        <p:strVal val="visible"/>
                                      </p:to>
                                    </p:set>
                                    <p:animEffect transition="in" filter="wipe(left)">
                                      <p:cBhvr>
                                        <p:cTn id="38" dur="1000"/>
                                        <p:tgtEl>
                                          <p:spTgt spid="468998"/>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469000"/>
                                        </p:tgtEl>
                                        <p:attrNameLst>
                                          <p:attrName>style.visibility</p:attrName>
                                        </p:attrNameLst>
                                      </p:cBhvr>
                                      <p:to>
                                        <p:strVal val="visible"/>
                                      </p:to>
                                    </p:set>
                                    <p:animEffect transition="in" filter="wipe(left)">
                                      <p:cBhvr>
                                        <p:cTn id="41" dur="1000"/>
                                        <p:tgtEl>
                                          <p:spTgt spid="469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4" grpId="0"/>
      <p:bldP spid="468998" grpId="0" animBg="1"/>
      <p:bldP spid="468999" grpId="0" animBg="1"/>
      <p:bldP spid="469000" grpId="0" animBg="1"/>
      <p:bldP spid="469001" grpId="0" animBg="1"/>
      <p:bldP spid="469002" grpId="0" animBg="1"/>
      <p:bldP spid="469003" grpId="0" animBg="1"/>
      <p:bldP spid="469004" grpId="0" animBg="1"/>
      <p:bldP spid="469009" grpId="0" autoUpdateAnimBg="0"/>
      <p:bldP spid="46901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ctrTitle"/>
          </p:nvPr>
        </p:nvSpPr>
        <p:spPr>
          <a:xfrm>
            <a:off x="1116013" y="765175"/>
            <a:ext cx="8027987" cy="1030288"/>
          </a:xfrm>
        </p:spPr>
        <p:txBody>
          <a:bodyPr/>
          <a:lstStyle/>
          <a:p>
            <a:r>
              <a:rPr lang="zh-CN" altLang="en-US" sz="2800" b="1">
                <a:solidFill>
                  <a:srgbClr val="000000"/>
                </a:solidFill>
              </a:rPr>
              <a:t>物方焦点、物方焦平面；物方主点、 </a:t>
            </a:r>
            <a:br>
              <a:rPr lang="zh-CN" altLang="en-US" sz="2800" b="1">
                <a:solidFill>
                  <a:srgbClr val="000000"/>
                </a:solidFill>
              </a:rPr>
            </a:br>
            <a:r>
              <a:rPr lang="zh-CN" altLang="en-US" sz="2800" b="1">
                <a:solidFill>
                  <a:srgbClr val="000000"/>
                </a:solidFill>
              </a:rPr>
              <a:t>            主平面；物方焦距</a:t>
            </a:r>
          </a:p>
        </p:txBody>
      </p:sp>
      <p:sp>
        <p:nvSpPr>
          <p:cNvPr id="470019" name="Arc 3"/>
          <p:cNvSpPr>
            <a:spLocks/>
          </p:cNvSpPr>
          <p:nvPr/>
        </p:nvSpPr>
        <p:spPr bwMode="auto">
          <a:xfrm flipH="1">
            <a:off x="3970338" y="2724150"/>
            <a:ext cx="1065212" cy="2144713"/>
          </a:xfrm>
          <a:custGeom>
            <a:avLst/>
            <a:gdLst>
              <a:gd name="G0" fmla="+- 0 0 0"/>
              <a:gd name="G1" fmla="+- 14751 0 0"/>
              <a:gd name="G2" fmla="+- 21600 0 0"/>
              <a:gd name="T0" fmla="*/ 15779 w 21600"/>
              <a:gd name="T1" fmla="*/ 0 h 30083"/>
              <a:gd name="T2" fmla="*/ 15215 w 21600"/>
              <a:gd name="T3" fmla="*/ 30083 h 30083"/>
              <a:gd name="T4" fmla="*/ 0 w 21600"/>
              <a:gd name="T5" fmla="*/ 14751 h 30083"/>
            </a:gdLst>
            <a:ahLst/>
            <a:cxnLst>
              <a:cxn ang="0">
                <a:pos x="T0" y="T1"/>
              </a:cxn>
              <a:cxn ang="0">
                <a:pos x="T2" y="T3"/>
              </a:cxn>
              <a:cxn ang="0">
                <a:pos x="T4" y="T5"/>
              </a:cxn>
            </a:cxnLst>
            <a:rect l="0" t="0" r="r" b="b"/>
            <a:pathLst>
              <a:path w="21600" h="30083" fill="none" extrusionOk="0">
                <a:moveTo>
                  <a:pt x="15778" y="0"/>
                </a:moveTo>
                <a:cubicBezTo>
                  <a:pt x="19519" y="4001"/>
                  <a:pt x="21600" y="9273"/>
                  <a:pt x="21600" y="14751"/>
                </a:cubicBezTo>
                <a:cubicBezTo>
                  <a:pt x="21600" y="20508"/>
                  <a:pt x="19301" y="26027"/>
                  <a:pt x="15214" y="30082"/>
                </a:cubicBezTo>
              </a:path>
              <a:path w="21600" h="30083" stroke="0" extrusionOk="0">
                <a:moveTo>
                  <a:pt x="15778" y="0"/>
                </a:moveTo>
                <a:cubicBezTo>
                  <a:pt x="19519" y="4001"/>
                  <a:pt x="21600" y="9273"/>
                  <a:pt x="21600" y="14751"/>
                </a:cubicBezTo>
                <a:cubicBezTo>
                  <a:pt x="21600" y="20508"/>
                  <a:pt x="19301" y="26027"/>
                  <a:pt x="15214" y="30082"/>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lstStyle/>
          <a:p>
            <a:pPr algn="ctr"/>
            <a:endParaRPr kumimoji="1" lang="en-US" sz="2400">
              <a:solidFill>
                <a:srgbClr val="000000"/>
              </a:solidFill>
              <a:latin typeface="Times New Roman" pitchFamily="18" charset="0"/>
            </a:endParaRPr>
          </a:p>
        </p:txBody>
      </p:sp>
      <p:sp>
        <p:nvSpPr>
          <p:cNvPr id="470020" name="Arc 4"/>
          <p:cNvSpPr>
            <a:spLocks/>
          </p:cNvSpPr>
          <p:nvPr/>
        </p:nvSpPr>
        <p:spPr bwMode="auto">
          <a:xfrm>
            <a:off x="4221163" y="2725738"/>
            <a:ext cx="1169987" cy="2101850"/>
          </a:xfrm>
          <a:custGeom>
            <a:avLst/>
            <a:gdLst>
              <a:gd name="G0" fmla="+- 0 0 0"/>
              <a:gd name="G1" fmla="+- 14751 0 0"/>
              <a:gd name="G2" fmla="+- 21600 0 0"/>
              <a:gd name="T0" fmla="*/ 15779 w 21600"/>
              <a:gd name="T1" fmla="*/ 0 h 29509"/>
              <a:gd name="T2" fmla="*/ 15772 w 21600"/>
              <a:gd name="T3" fmla="*/ 29509 h 29509"/>
              <a:gd name="T4" fmla="*/ 0 w 21600"/>
              <a:gd name="T5" fmla="*/ 14751 h 29509"/>
            </a:gdLst>
            <a:ahLst/>
            <a:cxnLst>
              <a:cxn ang="0">
                <a:pos x="T0" y="T1"/>
              </a:cxn>
              <a:cxn ang="0">
                <a:pos x="T2" y="T3"/>
              </a:cxn>
              <a:cxn ang="0">
                <a:pos x="T4" y="T5"/>
              </a:cxn>
            </a:cxnLst>
            <a:rect l="0" t="0" r="r" b="b"/>
            <a:pathLst>
              <a:path w="21600" h="29509" fill="none" extrusionOk="0">
                <a:moveTo>
                  <a:pt x="15778" y="0"/>
                </a:moveTo>
                <a:cubicBezTo>
                  <a:pt x="19519" y="4001"/>
                  <a:pt x="21600" y="9273"/>
                  <a:pt x="21600" y="14751"/>
                </a:cubicBezTo>
                <a:cubicBezTo>
                  <a:pt x="21600" y="20231"/>
                  <a:pt x="19516" y="25507"/>
                  <a:pt x="15772" y="29509"/>
                </a:cubicBezTo>
              </a:path>
              <a:path w="21600" h="29509" stroke="0" extrusionOk="0">
                <a:moveTo>
                  <a:pt x="15778" y="0"/>
                </a:moveTo>
                <a:cubicBezTo>
                  <a:pt x="19519" y="4001"/>
                  <a:pt x="21600" y="9273"/>
                  <a:pt x="21600" y="14751"/>
                </a:cubicBezTo>
                <a:cubicBezTo>
                  <a:pt x="21600" y="20231"/>
                  <a:pt x="19516" y="25507"/>
                  <a:pt x="15772" y="29509"/>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0021" name="Line 5"/>
          <p:cNvSpPr>
            <a:spLocks noChangeShapeType="1"/>
          </p:cNvSpPr>
          <p:nvPr/>
        </p:nvSpPr>
        <p:spPr bwMode="auto">
          <a:xfrm flipV="1">
            <a:off x="2157413" y="2974975"/>
            <a:ext cx="1987550" cy="815975"/>
          </a:xfrm>
          <a:prstGeom prst="line">
            <a:avLst/>
          </a:prstGeom>
          <a:noFill/>
          <a:ln w="19050"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0022" name="Line 6"/>
          <p:cNvSpPr>
            <a:spLocks noChangeShapeType="1"/>
          </p:cNvSpPr>
          <p:nvPr/>
        </p:nvSpPr>
        <p:spPr bwMode="auto">
          <a:xfrm flipH="1">
            <a:off x="1547813" y="3790950"/>
            <a:ext cx="5767387"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0023" name="Oval 7"/>
          <p:cNvSpPr>
            <a:spLocks noChangeArrowheads="1"/>
          </p:cNvSpPr>
          <p:nvPr/>
        </p:nvSpPr>
        <p:spPr bwMode="auto">
          <a:xfrm>
            <a:off x="2147888" y="3743325"/>
            <a:ext cx="85725" cy="76200"/>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lstStyle/>
          <a:p>
            <a:pPr algn="ctr"/>
            <a:endParaRPr kumimoji="1" lang="en-US" sz="2400">
              <a:latin typeface="Times New Roman" pitchFamily="18" charset="0"/>
            </a:endParaRPr>
          </a:p>
        </p:txBody>
      </p:sp>
      <p:sp>
        <p:nvSpPr>
          <p:cNvPr id="470024" name="Text Box 8"/>
          <p:cNvSpPr txBox="1">
            <a:spLocks noChangeArrowheads="1"/>
          </p:cNvSpPr>
          <p:nvPr/>
        </p:nvSpPr>
        <p:spPr bwMode="auto">
          <a:xfrm>
            <a:off x="5129213" y="2419350"/>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r>
              <a:rPr kumimoji="1" lang="en-US" altLang="zh-CN" sz="2000">
                <a:solidFill>
                  <a:srgbClr val="0000FF"/>
                </a:solidFill>
                <a:latin typeface="Tahoma" pitchFamily="34" charset="0"/>
              </a:rPr>
              <a:t>’</a:t>
            </a:r>
          </a:p>
        </p:txBody>
      </p:sp>
      <p:sp>
        <p:nvSpPr>
          <p:cNvPr id="470025" name="Line 9"/>
          <p:cNvSpPr>
            <a:spLocks noChangeShapeType="1"/>
          </p:cNvSpPr>
          <p:nvPr/>
        </p:nvSpPr>
        <p:spPr bwMode="auto">
          <a:xfrm>
            <a:off x="6424613" y="2876550"/>
            <a:ext cx="0" cy="928688"/>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0026" name="Text Box 10"/>
          <p:cNvSpPr txBox="1">
            <a:spLocks noChangeArrowheads="1"/>
          </p:cNvSpPr>
          <p:nvPr/>
        </p:nvSpPr>
        <p:spPr bwMode="auto">
          <a:xfrm>
            <a:off x="6440488" y="3257550"/>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i="1">
                <a:solidFill>
                  <a:srgbClr val="0000FF"/>
                </a:solidFill>
                <a:latin typeface="Times New Roman" pitchFamily="18" charset="0"/>
              </a:rPr>
              <a:t>h</a:t>
            </a:r>
          </a:p>
        </p:txBody>
      </p:sp>
      <p:sp>
        <p:nvSpPr>
          <p:cNvPr id="470027" name="Arc 11"/>
          <p:cNvSpPr>
            <a:spLocks/>
          </p:cNvSpPr>
          <p:nvPr/>
        </p:nvSpPr>
        <p:spPr bwMode="auto">
          <a:xfrm>
            <a:off x="2690813" y="3563938"/>
            <a:ext cx="152400" cy="241300"/>
          </a:xfrm>
          <a:custGeom>
            <a:avLst/>
            <a:gdLst>
              <a:gd name="G0" fmla="+- 0 0 0"/>
              <a:gd name="G1" fmla="+- 21600 0 0"/>
              <a:gd name="G2" fmla="+- 21600 0 0"/>
              <a:gd name="T0" fmla="*/ 0 w 21600"/>
              <a:gd name="T1" fmla="*/ 0 h 34269"/>
              <a:gd name="T2" fmla="*/ 17495 w 21600"/>
              <a:gd name="T3" fmla="*/ 34269 h 34269"/>
              <a:gd name="T4" fmla="*/ 0 w 21600"/>
              <a:gd name="T5" fmla="*/ 21600 h 34269"/>
            </a:gdLst>
            <a:ahLst/>
            <a:cxnLst>
              <a:cxn ang="0">
                <a:pos x="T0" y="T1"/>
              </a:cxn>
              <a:cxn ang="0">
                <a:pos x="T2" y="T3"/>
              </a:cxn>
              <a:cxn ang="0">
                <a:pos x="T4" y="T5"/>
              </a:cxn>
            </a:cxnLst>
            <a:rect l="0" t="0" r="r" b="b"/>
            <a:pathLst>
              <a:path w="21600" h="34269" fill="none" extrusionOk="0">
                <a:moveTo>
                  <a:pt x="-1" y="0"/>
                </a:moveTo>
                <a:cubicBezTo>
                  <a:pt x="11929" y="0"/>
                  <a:pt x="21600" y="9670"/>
                  <a:pt x="21600" y="21600"/>
                </a:cubicBezTo>
                <a:cubicBezTo>
                  <a:pt x="21600" y="26149"/>
                  <a:pt x="20163" y="30583"/>
                  <a:pt x="17494" y="34268"/>
                </a:cubicBezTo>
              </a:path>
              <a:path w="21600" h="34269" stroke="0" extrusionOk="0">
                <a:moveTo>
                  <a:pt x="-1" y="0"/>
                </a:moveTo>
                <a:cubicBezTo>
                  <a:pt x="11929" y="0"/>
                  <a:pt x="21600" y="9670"/>
                  <a:pt x="21600" y="21600"/>
                </a:cubicBezTo>
                <a:cubicBezTo>
                  <a:pt x="21600" y="26149"/>
                  <a:pt x="20163" y="30583"/>
                  <a:pt x="17494" y="34268"/>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0028" name="Text Box 12"/>
          <p:cNvSpPr txBox="1">
            <a:spLocks noChangeArrowheads="1"/>
          </p:cNvSpPr>
          <p:nvPr/>
        </p:nvSpPr>
        <p:spPr bwMode="auto">
          <a:xfrm>
            <a:off x="1852613" y="3394075"/>
            <a:ext cx="66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a:t>
            </a:r>
          </a:p>
        </p:txBody>
      </p:sp>
      <p:sp>
        <p:nvSpPr>
          <p:cNvPr id="470029" name="Text Box 13"/>
          <p:cNvSpPr txBox="1">
            <a:spLocks noChangeArrowheads="1"/>
          </p:cNvSpPr>
          <p:nvPr/>
        </p:nvSpPr>
        <p:spPr bwMode="auto">
          <a:xfrm>
            <a:off x="2767013" y="3409950"/>
            <a:ext cx="66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a:solidFill>
                  <a:srgbClr val="0000FF"/>
                </a:solidFill>
                <a:latin typeface="Times New Roman" pitchFamily="18" charset="0"/>
              </a:rPr>
              <a:t>－</a:t>
            </a:r>
            <a:r>
              <a:rPr kumimoji="1" lang="en-US" altLang="zh-CN" sz="2000" b="1" i="1">
                <a:solidFill>
                  <a:srgbClr val="0000FF"/>
                </a:solidFill>
                <a:latin typeface="Times New Roman" pitchFamily="18" charset="0"/>
              </a:rPr>
              <a:t>U</a:t>
            </a:r>
          </a:p>
        </p:txBody>
      </p:sp>
      <p:sp>
        <p:nvSpPr>
          <p:cNvPr id="470030" name="Text Box 14"/>
          <p:cNvSpPr txBox="1">
            <a:spLocks noChangeArrowheads="1"/>
          </p:cNvSpPr>
          <p:nvPr/>
        </p:nvSpPr>
        <p:spPr bwMode="auto">
          <a:xfrm>
            <a:off x="3849688" y="2571750"/>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p>
        </p:txBody>
      </p:sp>
      <p:sp>
        <p:nvSpPr>
          <p:cNvPr id="470031" name="Text Box 15"/>
          <p:cNvSpPr txBox="1">
            <a:spLocks noChangeArrowheads="1"/>
          </p:cNvSpPr>
          <p:nvPr/>
        </p:nvSpPr>
        <p:spPr bwMode="auto">
          <a:xfrm>
            <a:off x="395288" y="5013325"/>
            <a:ext cx="8307387"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800" b="1">
                <a:solidFill>
                  <a:srgbClr val="CC3300"/>
                </a:solidFill>
                <a:latin typeface="Times New Roman" pitchFamily="18" charset="0"/>
              </a:rPr>
              <a:t>※  </a:t>
            </a:r>
            <a:r>
              <a:rPr kumimoji="1" lang="zh-CN" altLang="en-US" sz="2800" b="1">
                <a:solidFill>
                  <a:srgbClr val="000000"/>
                </a:solidFill>
                <a:latin typeface="Times New Roman" pitchFamily="18" charset="0"/>
              </a:rPr>
              <a:t>如果轴上某一点</a:t>
            </a:r>
            <a:r>
              <a:rPr kumimoji="1" lang="en-US" altLang="zh-CN" sz="2800" b="1">
                <a:solidFill>
                  <a:srgbClr val="000000"/>
                </a:solidFill>
                <a:latin typeface="Times New Roman" pitchFamily="18" charset="0"/>
              </a:rPr>
              <a:t>F</a:t>
            </a:r>
            <a:r>
              <a:rPr kumimoji="1" lang="zh-CN" altLang="en-US" sz="2800" b="1">
                <a:solidFill>
                  <a:srgbClr val="000000"/>
                </a:solidFill>
                <a:latin typeface="Times New Roman" pitchFamily="18" charset="0"/>
              </a:rPr>
              <a:t>的共轭像点在无限远处，即由</a:t>
            </a:r>
            <a:r>
              <a:rPr kumimoji="1" lang="en-US" altLang="zh-CN" sz="2800" b="1" i="1">
                <a:solidFill>
                  <a:srgbClr val="000000"/>
                </a:solidFill>
                <a:latin typeface="Times New Roman" pitchFamily="18" charset="0"/>
              </a:rPr>
              <a:t>F</a:t>
            </a:r>
            <a:r>
              <a:rPr kumimoji="1" lang="zh-CN" altLang="en-US" sz="2800" b="1">
                <a:solidFill>
                  <a:srgbClr val="000000"/>
                </a:solidFill>
                <a:latin typeface="Times New Roman" pitchFamily="18" charset="0"/>
              </a:rPr>
              <a:t>发出的光线经光组后与光轴平行，则 </a:t>
            </a:r>
            <a:r>
              <a:rPr kumimoji="1" lang="en-US" altLang="zh-CN" sz="2800" b="1" i="1">
                <a:solidFill>
                  <a:srgbClr val="000000"/>
                </a:solidFill>
                <a:latin typeface="Times New Roman" pitchFamily="18" charset="0"/>
              </a:rPr>
              <a:t>F</a:t>
            </a:r>
            <a:r>
              <a:rPr kumimoji="1" lang="en-US" altLang="zh-CN" sz="2800" b="1">
                <a:solidFill>
                  <a:srgbClr val="000000"/>
                </a:solidFill>
                <a:latin typeface="Times New Roman" pitchFamily="18" charset="0"/>
              </a:rPr>
              <a:t> </a:t>
            </a:r>
            <a:r>
              <a:rPr kumimoji="1" lang="zh-CN" altLang="en-US" sz="2800" b="1">
                <a:solidFill>
                  <a:srgbClr val="000000"/>
                </a:solidFill>
                <a:latin typeface="Times New Roman" pitchFamily="18" charset="0"/>
              </a:rPr>
              <a:t>称为系统的</a:t>
            </a:r>
            <a:r>
              <a:rPr kumimoji="1" lang="zh-CN" altLang="en-US" sz="2800" b="1" i="1">
                <a:solidFill>
                  <a:srgbClr val="CC3300"/>
                </a:solidFill>
                <a:effectLst>
                  <a:outerShdw blurRad="38100" dist="38100" dir="2700000" algn="tl">
                    <a:srgbClr val="C0C0C0"/>
                  </a:outerShdw>
                </a:effectLst>
                <a:latin typeface="Times New Roman" pitchFamily="18" charset="0"/>
              </a:rPr>
              <a:t>物方焦点</a:t>
            </a:r>
            <a:r>
              <a:rPr kumimoji="1" lang="en-US" altLang="zh-CN" sz="2800" b="1" i="1">
                <a:solidFill>
                  <a:srgbClr val="CC3300"/>
                </a:solidFill>
                <a:effectLst>
                  <a:outerShdw blurRad="38100" dist="38100" dir="2700000" algn="tl">
                    <a:srgbClr val="C0C0C0"/>
                  </a:outerShdw>
                </a:effectLst>
                <a:latin typeface="Times New Roman" pitchFamily="18" charset="0"/>
              </a:rPr>
              <a:t>(Front focal point)</a:t>
            </a:r>
            <a:r>
              <a:rPr kumimoji="1" lang="zh-CN" altLang="en-US" sz="2800" b="1">
                <a:latin typeface="Times New Roman" pitchFamily="18" charset="0"/>
              </a:rPr>
              <a:t>。</a:t>
            </a:r>
          </a:p>
        </p:txBody>
      </p:sp>
      <p:sp>
        <p:nvSpPr>
          <p:cNvPr id="470032" name="Line 16"/>
          <p:cNvSpPr>
            <a:spLocks noChangeShapeType="1"/>
          </p:cNvSpPr>
          <p:nvPr/>
        </p:nvSpPr>
        <p:spPr bwMode="auto">
          <a:xfrm>
            <a:off x="5189538" y="2867025"/>
            <a:ext cx="2087562"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0033" name="Text Box 17"/>
          <p:cNvSpPr txBox="1">
            <a:spLocks noChangeArrowheads="1"/>
          </p:cNvSpPr>
          <p:nvPr/>
        </p:nvSpPr>
        <p:spPr bwMode="auto">
          <a:xfrm>
            <a:off x="7097713" y="2435225"/>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0031"/>
                                        </p:tgtEl>
                                        <p:attrNameLst>
                                          <p:attrName>style.visibility</p:attrName>
                                        </p:attrNameLst>
                                      </p:cBhvr>
                                      <p:to>
                                        <p:strVal val="visible"/>
                                      </p:to>
                                    </p:set>
                                    <p:animEffect transition="in" filter="fade">
                                      <p:cBhvr>
                                        <p:cTn id="7" dur="2000"/>
                                        <p:tgtEl>
                                          <p:spTgt spid="4700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0021"/>
                                        </p:tgtEl>
                                        <p:attrNameLst>
                                          <p:attrName>style.visibility</p:attrName>
                                        </p:attrNameLst>
                                      </p:cBhvr>
                                      <p:to>
                                        <p:strVal val="visible"/>
                                      </p:to>
                                    </p:set>
                                    <p:animEffect transition="in" filter="wipe(left)">
                                      <p:cBhvr>
                                        <p:cTn id="12" dur="2000"/>
                                        <p:tgtEl>
                                          <p:spTgt spid="470021"/>
                                        </p:tgtEl>
                                      </p:cBhvr>
                                    </p:animEffect>
                                  </p:childTnLst>
                                </p:cTn>
                              </p:par>
                            </p:childTnLst>
                          </p:cTn>
                        </p:par>
                        <p:par>
                          <p:cTn id="13" fill="hold" nodeType="afterGroup">
                            <p:stCondLst>
                              <p:cond delay="2000"/>
                            </p:stCondLst>
                            <p:childTnLst>
                              <p:par>
                                <p:cTn id="14" presetID="22" presetClass="entr" presetSubtype="1" fill="hold" grpId="0" nodeType="afterEffect">
                                  <p:stCondLst>
                                    <p:cond delay="0"/>
                                  </p:stCondLst>
                                  <p:childTnLst>
                                    <p:set>
                                      <p:cBhvr>
                                        <p:cTn id="15" dur="1" fill="hold">
                                          <p:stCondLst>
                                            <p:cond delay="0"/>
                                          </p:stCondLst>
                                        </p:cTn>
                                        <p:tgtEl>
                                          <p:spTgt spid="470027"/>
                                        </p:tgtEl>
                                        <p:attrNameLst>
                                          <p:attrName>style.visibility</p:attrName>
                                        </p:attrNameLst>
                                      </p:cBhvr>
                                      <p:to>
                                        <p:strVal val="visible"/>
                                      </p:to>
                                    </p:set>
                                    <p:animEffect transition="in" filter="wipe(up)">
                                      <p:cBhvr>
                                        <p:cTn id="16" dur="2000"/>
                                        <p:tgtEl>
                                          <p:spTgt spid="470027"/>
                                        </p:tgtEl>
                                      </p:cBhvr>
                                    </p:animEffect>
                                  </p:childTnLst>
                                </p:cTn>
                              </p:par>
                            </p:childTnLst>
                          </p:cTn>
                        </p:par>
                        <p:par>
                          <p:cTn id="17" fill="hold" nodeType="afterGroup">
                            <p:stCondLst>
                              <p:cond delay="4000"/>
                            </p:stCondLst>
                            <p:childTnLst>
                              <p:par>
                                <p:cTn id="18" presetID="22" presetClass="entr" presetSubtype="8" fill="hold" grpId="0" nodeType="afterEffect">
                                  <p:stCondLst>
                                    <p:cond delay="0"/>
                                  </p:stCondLst>
                                  <p:childTnLst>
                                    <p:set>
                                      <p:cBhvr>
                                        <p:cTn id="19" dur="1" fill="hold">
                                          <p:stCondLst>
                                            <p:cond delay="0"/>
                                          </p:stCondLst>
                                        </p:cTn>
                                        <p:tgtEl>
                                          <p:spTgt spid="470029"/>
                                        </p:tgtEl>
                                        <p:attrNameLst>
                                          <p:attrName>style.visibility</p:attrName>
                                        </p:attrNameLst>
                                      </p:cBhvr>
                                      <p:to>
                                        <p:strVal val="visible"/>
                                      </p:to>
                                    </p:set>
                                    <p:animEffect transition="in" filter="wipe(left)">
                                      <p:cBhvr>
                                        <p:cTn id="20" dur="2000"/>
                                        <p:tgtEl>
                                          <p:spTgt spid="470029"/>
                                        </p:tgtEl>
                                      </p:cBhvr>
                                    </p:animEffect>
                                  </p:childTnLst>
                                </p:cTn>
                              </p:par>
                            </p:childTnLst>
                          </p:cTn>
                        </p:par>
                        <p:par>
                          <p:cTn id="21" fill="hold" nodeType="afterGroup">
                            <p:stCondLst>
                              <p:cond delay="6000"/>
                            </p:stCondLst>
                            <p:childTnLst>
                              <p:par>
                                <p:cTn id="22" presetID="22" presetClass="entr" presetSubtype="8" fill="hold" grpId="0" nodeType="afterEffect">
                                  <p:stCondLst>
                                    <p:cond delay="0"/>
                                  </p:stCondLst>
                                  <p:childTnLst>
                                    <p:set>
                                      <p:cBhvr>
                                        <p:cTn id="23" dur="1" fill="hold">
                                          <p:stCondLst>
                                            <p:cond delay="0"/>
                                          </p:stCondLst>
                                        </p:cTn>
                                        <p:tgtEl>
                                          <p:spTgt spid="470030"/>
                                        </p:tgtEl>
                                        <p:attrNameLst>
                                          <p:attrName>style.visibility</p:attrName>
                                        </p:attrNameLst>
                                      </p:cBhvr>
                                      <p:to>
                                        <p:strVal val="visible"/>
                                      </p:to>
                                    </p:set>
                                    <p:animEffect transition="in" filter="wipe(left)">
                                      <p:cBhvr>
                                        <p:cTn id="24" dur="2000"/>
                                        <p:tgtEl>
                                          <p:spTgt spid="47003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70032"/>
                                        </p:tgtEl>
                                        <p:attrNameLst>
                                          <p:attrName>style.visibility</p:attrName>
                                        </p:attrNameLst>
                                      </p:cBhvr>
                                      <p:to>
                                        <p:strVal val="visible"/>
                                      </p:to>
                                    </p:set>
                                    <p:animEffect transition="in" filter="wipe(left)">
                                      <p:cBhvr>
                                        <p:cTn id="29" dur="2000"/>
                                        <p:tgtEl>
                                          <p:spTgt spid="470032"/>
                                        </p:tgtEl>
                                      </p:cBhvr>
                                    </p:animEffect>
                                  </p:childTnLst>
                                </p:cTn>
                              </p:par>
                            </p:childTnLst>
                          </p:cTn>
                        </p:par>
                        <p:par>
                          <p:cTn id="30" fill="hold" nodeType="afterGroup">
                            <p:stCondLst>
                              <p:cond delay="2000"/>
                            </p:stCondLst>
                            <p:childTnLst>
                              <p:par>
                                <p:cTn id="31" presetID="22" presetClass="entr" presetSubtype="8" fill="hold" grpId="0" nodeType="afterEffect">
                                  <p:stCondLst>
                                    <p:cond delay="0"/>
                                  </p:stCondLst>
                                  <p:childTnLst>
                                    <p:set>
                                      <p:cBhvr>
                                        <p:cTn id="32" dur="1" fill="hold">
                                          <p:stCondLst>
                                            <p:cond delay="0"/>
                                          </p:stCondLst>
                                        </p:cTn>
                                        <p:tgtEl>
                                          <p:spTgt spid="470024"/>
                                        </p:tgtEl>
                                        <p:attrNameLst>
                                          <p:attrName>style.visibility</p:attrName>
                                        </p:attrNameLst>
                                      </p:cBhvr>
                                      <p:to>
                                        <p:strVal val="visible"/>
                                      </p:to>
                                    </p:set>
                                    <p:animEffect transition="in" filter="wipe(left)">
                                      <p:cBhvr>
                                        <p:cTn id="33" dur="2000"/>
                                        <p:tgtEl>
                                          <p:spTgt spid="470024"/>
                                        </p:tgtEl>
                                      </p:cBhvr>
                                    </p:animEffect>
                                  </p:childTnLst>
                                </p:cTn>
                              </p:par>
                            </p:childTnLst>
                          </p:cTn>
                        </p:par>
                        <p:par>
                          <p:cTn id="34" fill="hold" nodeType="afterGroup">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470033"/>
                                        </p:tgtEl>
                                        <p:attrNameLst>
                                          <p:attrName>style.visibility</p:attrName>
                                        </p:attrNameLst>
                                      </p:cBhvr>
                                      <p:to>
                                        <p:strVal val="visible"/>
                                      </p:to>
                                    </p:set>
                                    <p:animEffect transition="in" filter="wipe(left)">
                                      <p:cBhvr>
                                        <p:cTn id="37" dur="2000"/>
                                        <p:tgtEl>
                                          <p:spTgt spid="470033"/>
                                        </p:tgtEl>
                                      </p:cBhvr>
                                    </p:animEffect>
                                  </p:childTnLst>
                                </p:cTn>
                              </p:par>
                            </p:childTnLst>
                          </p:cTn>
                        </p:par>
                        <p:par>
                          <p:cTn id="38" fill="hold" nodeType="afterGroup">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470025"/>
                                        </p:tgtEl>
                                        <p:attrNameLst>
                                          <p:attrName>style.visibility</p:attrName>
                                        </p:attrNameLst>
                                      </p:cBhvr>
                                      <p:to>
                                        <p:strVal val="visible"/>
                                      </p:to>
                                    </p:set>
                                    <p:animEffect transition="in" filter="wipe(up)">
                                      <p:cBhvr>
                                        <p:cTn id="41" dur="2000"/>
                                        <p:tgtEl>
                                          <p:spTgt spid="470025"/>
                                        </p:tgtEl>
                                      </p:cBhvr>
                                    </p:animEffect>
                                  </p:childTnLst>
                                </p:cTn>
                              </p:par>
                            </p:childTnLst>
                          </p:cTn>
                        </p:par>
                        <p:par>
                          <p:cTn id="42" fill="hold" nodeType="afterGroup">
                            <p:stCondLst>
                              <p:cond delay="8000"/>
                            </p:stCondLst>
                            <p:childTnLst>
                              <p:par>
                                <p:cTn id="43" presetID="22" presetClass="entr" presetSubtype="8" fill="hold" grpId="0" nodeType="afterEffect">
                                  <p:stCondLst>
                                    <p:cond delay="0"/>
                                  </p:stCondLst>
                                  <p:childTnLst>
                                    <p:set>
                                      <p:cBhvr>
                                        <p:cTn id="44" dur="1" fill="hold">
                                          <p:stCondLst>
                                            <p:cond delay="0"/>
                                          </p:stCondLst>
                                        </p:cTn>
                                        <p:tgtEl>
                                          <p:spTgt spid="470026"/>
                                        </p:tgtEl>
                                        <p:attrNameLst>
                                          <p:attrName>style.visibility</p:attrName>
                                        </p:attrNameLst>
                                      </p:cBhvr>
                                      <p:to>
                                        <p:strVal val="visible"/>
                                      </p:to>
                                    </p:set>
                                    <p:animEffect transition="in" filter="wipe(left)">
                                      <p:cBhvr>
                                        <p:cTn id="45" dur="2000"/>
                                        <p:tgtEl>
                                          <p:spTgt spid="470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21" grpId="0" animBg="1"/>
      <p:bldP spid="470024" grpId="0"/>
      <p:bldP spid="470025" grpId="0" animBg="1"/>
      <p:bldP spid="470026" grpId="0"/>
      <p:bldP spid="470027" grpId="0" animBg="1"/>
      <p:bldP spid="470029" grpId="0"/>
      <p:bldP spid="470030" grpId="0"/>
      <p:bldP spid="470031" grpId="0"/>
      <p:bldP spid="470032" grpId="0" animBg="1"/>
      <p:bldP spid="47003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ext Box 2"/>
          <p:cNvSpPr txBox="1">
            <a:spLocks noChangeArrowheads="1"/>
          </p:cNvSpPr>
          <p:nvPr/>
        </p:nvSpPr>
        <p:spPr bwMode="auto">
          <a:xfrm>
            <a:off x="4643438" y="1052513"/>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Q</a:t>
            </a:r>
          </a:p>
        </p:txBody>
      </p:sp>
      <p:grpSp>
        <p:nvGrpSpPr>
          <p:cNvPr id="471043" name="Group 3"/>
          <p:cNvGrpSpPr>
            <a:grpSpLocks/>
          </p:cNvGrpSpPr>
          <p:nvPr/>
        </p:nvGrpSpPr>
        <p:grpSpPr bwMode="auto">
          <a:xfrm>
            <a:off x="595313" y="3476625"/>
            <a:ext cx="8027987" cy="936625"/>
            <a:chOff x="952" y="1820"/>
            <a:chExt cx="4148" cy="590"/>
          </a:xfrm>
        </p:grpSpPr>
        <p:sp>
          <p:nvSpPr>
            <p:cNvPr id="471044" name="Text Box 4"/>
            <p:cNvSpPr txBox="1">
              <a:spLocks noChangeArrowheads="1"/>
            </p:cNvSpPr>
            <p:nvPr/>
          </p:nvSpPr>
          <p:spPr bwMode="auto">
            <a:xfrm>
              <a:off x="1066" y="1820"/>
              <a:ext cx="29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00"/>
                  </a:solidFill>
                  <a:latin typeface="Times New Roman" pitchFamily="18" charset="0"/>
                </a:rPr>
                <a:t>E</a:t>
              </a:r>
              <a:r>
                <a:rPr kumimoji="1" lang="en-US" altLang="zh-CN" sz="2000">
                  <a:solidFill>
                    <a:srgbClr val="000000"/>
                  </a:solidFill>
                  <a:latin typeface="Tahoma" pitchFamily="34" charset="0"/>
                </a:rPr>
                <a:t>’</a:t>
              </a:r>
              <a:r>
                <a:rPr kumimoji="1" lang="en-US" altLang="zh-CN" sz="2000" b="1" i="1">
                  <a:solidFill>
                    <a:srgbClr val="000000"/>
                  </a:solidFill>
                  <a:latin typeface="Times New Roman" pitchFamily="18" charset="0"/>
                </a:rPr>
                <a:t>B</a:t>
              </a:r>
              <a:r>
                <a:rPr kumimoji="1" lang="zh-CN" altLang="en-US" sz="2000" b="1">
                  <a:solidFill>
                    <a:srgbClr val="000000"/>
                  </a:solidFill>
                  <a:latin typeface="Times New Roman" pitchFamily="18" charset="0"/>
                </a:rPr>
                <a:t>的反向延长线与</a:t>
              </a:r>
              <a:r>
                <a:rPr kumimoji="1" lang="en-US" altLang="zh-CN" sz="2000" b="1" i="1">
                  <a:solidFill>
                    <a:srgbClr val="000000"/>
                  </a:solidFill>
                  <a:latin typeface="Times New Roman" pitchFamily="18" charset="0"/>
                </a:rPr>
                <a:t>FE</a:t>
              </a:r>
              <a:r>
                <a:rPr kumimoji="1" lang="zh-CN" altLang="en-US" sz="2000" b="1">
                  <a:solidFill>
                    <a:srgbClr val="000000"/>
                  </a:solidFill>
                  <a:latin typeface="Times New Roman" pitchFamily="18" charset="0"/>
                </a:rPr>
                <a:t>交于</a:t>
              </a:r>
              <a:r>
                <a:rPr kumimoji="1" lang="en-US" altLang="zh-CN" sz="2000" b="1" i="1">
                  <a:solidFill>
                    <a:srgbClr val="000000"/>
                  </a:solidFill>
                  <a:latin typeface="Times New Roman" pitchFamily="18" charset="0"/>
                </a:rPr>
                <a:t>Q</a:t>
              </a:r>
              <a:r>
                <a:rPr kumimoji="1" lang="zh-CN" altLang="en-US" sz="2000" b="1">
                  <a:solidFill>
                    <a:srgbClr val="000000"/>
                  </a:solidFill>
                  <a:latin typeface="Times New Roman" pitchFamily="18" charset="0"/>
                </a:rPr>
                <a:t>，</a:t>
              </a:r>
            </a:p>
          </p:txBody>
        </p:sp>
        <p:sp>
          <p:nvSpPr>
            <p:cNvPr id="471045" name="Text Box 5"/>
            <p:cNvSpPr txBox="1">
              <a:spLocks noChangeArrowheads="1"/>
            </p:cNvSpPr>
            <p:nvPr/>
          </p:nvSpPr>
          <p:spPr bwMode="auto">
            <a:xfrm>
              <a:off x="952" y="2160"/>
              <a:ext cx="41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b="1">
                  <a:solidFill>
                    <a:srgbClr val="000000"/>
                  </a:solidFill>
                  <a:latin typeface="Times New Roman" pitchFamily="18" charset="0"/>
                </a:rPr>
                <a:t>过</a:t>
              </a:r>
              <a:r>
                <a:rPr kumimoji="1" lang="en-US" altLang="zh-CN" sz="2000" b="1" i="1">
                  <a:solidFill>
                    <a:srgbClr val="000000"/>
                  </a:solidFill>
                  <a:latin typeface="Times New Roman" pitchFamily="18" charset="0"/>
                </a:rPr>
                <a:t>Q</a:t>
              </a:r>
              <a:r>
                <a:rPr kumimoji="1" lang="zh-CN" altLang="en-US" sz="2000" b="1">
                  <a:solidFill>
                    <a:srgbClr val="000000"/>
                  </a:solidFill>
                  <a:latin typeface="Times New Roman" pitchFamily="18" charset="0"/>
                </a:rPr>
                <a:t>点做与光轴垂直的平面，与光轴交于 </a:t>
              </a:r>
              <a:r>
                <a:rPr kumimoji="1" lang="en-US" altLang="zh-CN" sz="2000" b="1" i="1">
                  <a:solidFill>
                    <a:srgbClr val="000000"/>
                  </a:solidFill>
                  <a:latin typeface="Times New Roman" pitchFamily="18" charset="0"/>
                </a:rPr>
                <a:t>H</a:t>
              </a:r>
              <a:r>
                <a:rPr kumimoji="1" lang="zh-CN" altLang="en-US" sz="2000" b="1">
                  <a:solidFill>
                    <a:srgbClr val="000000"/>
                  </a:solidFill>
                  <a:latin typeface="Times New Roman" pitchFamily="18" charset="0"/>
                </a:rPr>
                <a:t>点。</a:t>
              </a:r>
            </a:p>
          </p:txBody>
        </p:sp>
      </p:grpSp>
      <p:sp>
        <p:nvSpPr>
          <p:cNvPr id="471046" name="Rectangle 6"/>
          <p:cNvSpPr>
            <a:spLocks noChangeArrowheads="1"/>
          </p:cNvSpPr>
          <p:nvPr/>
        </p:nvSpPr>
        <p:spPr bwMode="auto">
          <a:xfrm>
            <a:off x="595313" y="4556125"/>
            <a:ext cx="73088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p>
            <a:r>
              <a:rPr kumimoji="1" lang="en-US" altLang="zh-CN" sz="2400" b="1">
                <a:solidFill>
                  <a:srgbClr val="CC3300"/>
                </a:solidFill>
                <a:latin typeface="Times New Roman" pitchFamily="18" charset="0"/>
              </a:rPr>
              <a:t>※</a:t>
            </a:r>
            <a:r>
              <a:rPr kumimoji="1" lang="en-US" altLang="zh-CN" sz="2400">
                <a:latin typeface="Times New Roman" pitchFamily="18" charset="0"/>
              </a:rPr>
              <a:t> </a:t>
            </a:r>
            <a:r>
              <a:rPr kumimoji="1" lang="zh-CN" altLang="en-US" sz="2000" b="1">
                <a:solidFill>
                  <a:srgbClr val="000000"/>
                </a:solidFill>
                <a:latin typeface="Times New Roman" pitchFamily="18" charset="0"/>
              </a:rPr>
              <a:t>则</a:t>
            </a:r>
            <a:r>
              <a:rPr kumimoji="1" lang="en-US" altLang="zh-CN" sz="2000" b="1" i="1">
                <a:solidFill>
                  <a:srgbClr val="000000"/>
                </a:solidFill>
                <a:latin typeface="Times New Roman" pitchFamily="18" charset="0"/>
              </a:rPr>
              <a:t>QH</a:t>
            </a:r>
            <a:r>
              <a:rPr kumimoji="1" lang="zh-CN" altLang="en-US" sz="2000" b="1">
                <a:solidFill>
                  <a:srgbClr val="000000"/>
                </a:solidFill>
                <a:latin typeface="Times New Roman" pitchFamily="18" charset="0"/>
              </a:rPr>
              <a:t>平面称为</a:t>
            </a:r>
            <a:r>
              <a:rPr kumimoji="1" lang="zh-CN" altLang="en-US" sz="2000" b="1" i="1">
                <a:solidFill>
                  <a:srgbClr val="CC3300"/>
                </a:solidFill>
                <a:effectLst>
                  <a:outerShdw blurRad="38100" dist="38100" dir="2700000" algn="tl">
                    <a:srgbClr val="C0C0C0"/>
                  </a:outerShdw>
                </a:effectLst>
                <a:latin typeface="Times New Roman" pitchFamily="18" charset="0"/>
              </a:rPr>
              <a:t>物方主平面</a:t>
            </a:r>
            <a:r>
              <a:rPr kumimoji="1" lang="en-US" altLang="zh-CN" sz="2000" b="1" i="1">
                <a:solidFill>
                  <a:srgbClr val="CC3300"/>
                </a:solidFill>
                <a:effectLst>
                  <a:outerShdw blurRad="38100" dist="38100" dir="2700000" algn="tl">
                    <a:srgbClr val="C0C0C0"/>
                  </a:outerShdw>
                </a:effectLst>
                <a:latin typeface="Times New Roman" pitchFamily="18" charset="0"/>
              </a:rPr>
              <a:t>(Front principal plane)</a:t>
            </a:r>
            <a:r>
              <a:rPr kumimoji="1" lang="zh-CN" altLang="en-US" sz="2000" b="1">
                <a:solidFill>
                  <a:srgbClr val="000000"/>
                </a:solidFill>
                <a:latin typeface="Times New Roman" pitchFamily="18" charset="0"/>
              </a:rPr>
              <a:t>，</a:t>
            </a:r>
            <a:r>
              <a:rPr kumimoji="1" lang="en-US" altLang="zh-CN" sz="2000" b="1" i="1">
                <a:solidFill>
                  <a:srgbClr val="000000"/>
                </a:solidFill>
                <a:latin typeface="Times New Roman" pitchFamily="18" charset="0"/>
              </a:rPr>
              <a:t>H</a:t>
            </a:r>
            <a:r>
              <a:rPr kumimoji="1" lang="zh-CN" altLang="en-US" sz="2000" b="1">
                <a:solidFill>
                  <a:srgbClr val="000000"/>
                </a:solidFill>
                <a:latin typeface="Times New Roman" pitchFamily="18" charset="0"/>
              </a:rPr>
              <a:t>点称为</a:t>
            </a:r>
            <a:r>
              <a:rPr kumimoji="1" lang="zh-CN" altLang="en-US" sz="2000" b="1" i="1">
                <a:solidFill>
                  <a:srgbClr val="CC3300"/>
                </a:solidFill>
                <a:effectLst>
                  <a:outerShdw blurRad="38100" dist="38100" dir="2700000" algn="tl">
                    <a:srgbClr val="C0C0C0"/>
                  </a:outerShdw>
                </a:effectLst>
                <a:latin typeface="Times New Roman" pitchFamily="18" charset="0"/>
              </a:rPr>
              <a:t>物方主点</a:t>
            </a:r>
            <a:r>
              <a:rPr kumimoji="1" lang="en-US" altLang="zh-CN" sz="2000" b="1" i="1">
                <a:solidFill>
                  <a:srgbClr val="CC3300"/>
                </a:solidFill>
                <a:effectLst>
                  <a:outerShdw blurRad="38100" dist="38100" dir="2700000" algn="tl">
                    <a:srgbClr val="C0C0C0"/>
                  </a:outerShdw>
                </a:effectLst>
                <a:latin typeface="Times New Roman" pitchFamily="18" charset="0"/>
              </a:rPr>
              <a:t>(Front principal point)</a:t>
            </a:r>
            <a:r>
              <a:rPr kumimoji="1" lang="zh-CN" altLang="en-US" sz="2000" b="1">
                <a:latin typeface="Times New Roman" pitchFamily="18" charset="0"/>
              </a:rPr>
              <a:t>。</a:t>
            </a:r>
          </a:p>
        </p:txBody>
      </p:sp>
      <p:sp>
        <p:nvSpPr>
          <p:cNvPr id="471047" name="Text Box 7"/>
          <p:cNvSpPr txBox="1">
            <a:spLocks noChangeArrowheads="1"/>
          </p:cNvSpPr>
          <p:nvPr/>
        </p:nvSpPr>
        <p:spPr bwMode="auto">
          <a:xfrm>
            <a:off x="539750" y="5373688"/>
            <a:ext cx="80279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a:solidFill>
                  <a:srgbClr val="CC3300"/>
                </a:solidFill>
                <a:latin typeface="Times New Roman" pitchFamily="18" charset="0"/>
              </a:rPr>
              <a:t>※</a:t>
            </a:r>
            <a:r>
              <a:rPr kumimoji="1" lang="zh-CN" altLang="en-US" sz="2000" b="1">
                <a:solidFill>
                  <a:srgbClr val="000000"/>
                </a:solidFill>
                <a:latin typeface="Times New Roman" pitchFamily="18" charset="0"/>
              </a:rPr>
              <a:t>从物方主点</a:t>
            </a:r>
            <a:r>
              <a:rPr kumimoji="1" lang="en-US" altLang="zh-CN" sz="2000" b="1" i="1">
                <a:solidFill>
                  <a:srgbClr val="000000"/>
                </a:solidFill>
                <a:latin typeface="Times New Roman" pitchFamily="18" charset="0"/>
              </a:rPr>
              <a:t>H</a:t>
            </a:r>
            <a:r>
              <a:rPr kumimoji="1" lang="en-US" altLang="zh-CN" sz="2000" b="1">
                <a:solidFill>
                  <a:srgbClr val="000000"/>
                </a:solidFill>
                <a:latin typeface="Times New Roman" pitchFamily="18" charset="0"/>
              </a:rPr>
              <a:t> </a:t>
            </a:r>
            <a:r>
              <a:rPr kumimoji="1" lang="zh-CN" altLang="en-US" sz="2000" b="1">
                <a:solidFill>
                  <a:srgbClr val="000000"/>
                </a:solidFill>
                <a:latin typeface="Times New Roman" pitchFamily="18" charset="0"/>
              </a:rPr>
              <a:t>到物方焦点</a:t>
            </a:r>
            <a:r>
              <a:rPr kumimoji="1" lang="en-US" altLang="zh-CN" sz="2000" b="1" i="1">
                <a:solidFill>
                  <a:srgbClr val="000000"/>
                </a:solidFill>
                <a:latin typeface="Times New Roman" pitchFamily="18" charset="0"/>
              </a:rPr>
              <a:t>F</a:t>
            </a:r>
            <a:r>
              <a:rPr kumimoji="1" lang="en-US" altLang="zh-CN" sz="2000" b="1">
                <a:solidFill>
                  <a:srgbClr val="000000"/>
                </a:solidFill>
                <a:latin typeface="Times New Roman" pitchFamily="18" charset="0"/>
              </a:rPr>
              <a:t> </a:t>
            </a:r>
            <a:r>
              <a:rPr kumimoji="1" lang="zh-CN" altLang="en-US" sz="2000" b="1">
                <a:solidFill>
                  <a:srgbClr val="000000"/>
                </a:solidFill>
                <a:latin typeface="Times New Roman" pitchFamily="18" charset="0"/>
              </a:rPr>
              <a:t>之间的距离称为</a:t>
            </a:r>
            <a:r>
              <a:rPr kumimoji="1" lang="zh-CN" altLang="en-US" sz="2000" b="1" i="1">
                <a:solidFill>
                  <a:srgbClr val="CC3300"/>
                </a:solidFill>
                <a:effectLst>
                  <a:outerShdw blurRad="38100" dist="38100" dir="2700000" algn="tl">
                    <a:srgbClr val="C0C0C0"/>
                  </a:outerShdw>
                </a:effectLst>
                <a:latin typeface="Times New Roman" pitchFamily="18" charset="0"/>
              </a:rPr>
              <a:t>物方焦距</a:t>
            </a:r>
            <a:r>
              <a:rPr kumimoji="1" lang="en-US" altLang="zh-CN" sz="2000" b="1" i="1">
                <a:solidFill>
                  <a:srgbClr val="CC3300"/>
                </a:solidFill>
                <a:effectLst>
                  <a:outerShdw blurRad="38100" dist="38100" dir="2700000" algn="tl">
                    <a:srgbClr val="C0C0C0"/>
                  </a:outerShdw>
                </a:effectLst>
                <a:latin typeface="Times New Roman" pitchFamily="18" charset="0"/>
              </a:rPr>
              <a:t>(Front effective focal length)</a:t>
            </a:r>
            <a:r>
              <a:rPr kumimoji="1" lang="zh-CN" altLang="en-US" sz="2000" b="1">
                <a:solidFill>
                  <a:srgbClr val="000000"/>
                </a:solidFill>
                <a:latin typeface="Times New Roman" pitchFamily="18" charset="0"/>
              </a:rPr>
              <a:t>，用</a:t>
            </a:r>
            <a:r>
              <a:rPr kumimoji="1" lang="zh-CN" altLang="en-US" sz="2000" b="1">
                <a:solidFill>
                  <a:srgbClr val="FF0000"/>
                </a:solidFill>
                <a:latin typeface="Times New Roman" pitchFamily="18" charset="0"/>
              </a:rPr>
              <a:t> </a:t>
            </a:r>
            <a:r>
              <a:rPr kumimoji="1" lang="en-US" altLang="zh-CN" sz="2000" b="1" i="1">
                <a:solidFill>
                  <a:srgbClr val="FF0000"/>
                </a:solidFill>
                <a:latin typeface="Times New Roman" pitchFamily="18" charset="0"/>
              </a:rPr>
              <a:t>f</a:t>
            </a:r>
            <a:r>
              <a:rPr kumimoji="1" lang="en-US" altLang="zh-CN" sz="2000" b="1">
                <a:solidFill>
                  <a:srgbClr val="FF0000"/>
                </a:solidFill>
                <a:latin typeface="Times New Roman" pitchFamily="18" charset="0"/>
              </a:rPr>
              <a:t> </a:t>
            </a:r>
            <a:r>
              <a:rPr kumimoji="1" lang="zh-CN" altLang="en-US" sz="2000" b="1">
                <a:solidFill>
                  <a:srgbClr val="000000"/>
                </a:solidFill>
                <a:latin typeface="Times New Roman" pitchFamily="18" charset="0"/>
              </a:rPr>
              <a:t>表示</a:t>
            </a:r>
          </a:p>
        </p:txBody>
      </p:sp>
      <p:sp>
        <p:nvSpPr>
          <p:cNvPr id="471048" name="Text Box 8"/>
          <p:cNvSpPr txBox="1">
            <a:spLocks noChangeArrowheads="1"/>
          </p:cNvSpPr>
          <p:nvPr/>
        </p:nvSpPr>
        <p:spPr bwMode="auto">
          <a:xfrm>
            <a:off x="616662" y="6021288"/>
            <a:ext cx="810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dirty="0">
                <a:latin typeface="Times New Roman" pitchFamily="18" charset="0"/>
              </a:rPr>
              <a:t> </a:t>
            </a:r>
            <a:r>
              <a:rPr kumimoji="1" lang="en-US" altLang="zh-CN" sz="2000" b="1" i="1" dirty="0">
                <a:solidFill>
                  <a:srgbClr val="000000"/>
                </a:solidFill>
                <a:latin typeface="Times New Roman" pitchFamily="18" charset="0"/>
              </a:rPr>
              <a:t>f</a:t>
            </a:r>
            <a:r>
              <a:rPr kumimoji="1" lang="en-US" altLang="zh-CN" sz="2000" b="1" dirty="0">
                <a:solidFill>
                  <a:srgbClr val="000000"/>
                </a:solidFill>
                <a:latin typeface="Times New Roman" pitchFamily="18" charset="0"/>
              </a:rPr>
              <a:t> </a:t>
            </a:r>
            <a:r>
              <a:rPr kumimoji="1" lang="zh-CN" altLang="en-US" sz="2000" b="1" dirty="0">
                <a:solidFill>
                  <a:srgbClr val="000000"/>
                </a:solidFill>
                <a:latin typeface="Times New Roman" pitchFamily="18" charset="0"/>
              </a:rPr>
              <a:t>也遵从符号规则，它的起始原点是物方主点</a:t>
            </a:r>
            <a:r>
              <a:rPr kumimoji="1" lang="en-US" altLang="zh-CN" sz="2000" b="1" i="1" dirty="0">
                <a:solidFill>
                  <a:srgbClr val="000000"/>
                </a:solidFill>
                <a:latin typeface="Times New Roman" pitchFamily="18" charset="0"/>
              </a:rPr>
              <a:t>H</a:t>
            </a:r>
            <a:r>
              <a:rPr kumimoji="1" lang="zh-CN" altLang="en-US" sz="2000" b="1" dirty="0">
                <a:solidFill>
                  <a:srgbClr val="000000"/>
                </a:solidFill>
                <a:latin typeface="Times New Roman" pitchFamily="18" charset="0"/>
              </a:rPr>
              <a:t>。这里为</a:t>
            </a:r>
            <a:r>
              <a:rPr kumimoji="1" lang="en-US" altLang="zh-CN" sz="2000" b="1" dirty="0">
                <a:solidFill>
                  <a:srgbClr val="FF0000"/>
                </a:solidFill>
                <a:latin typeface="Times New Roman" pitchFamily="18" charset="0"/>
              </a:rPr>
              <a:t>- </a:t>
            </a:r>
            <a:r>
              <a:rPr kumimoji="1" lang="en-US" altLang="zh-CN" sz="2000" b="1" i="1" dirty="0">
                <a:solidFill>
                  <a:srgbClr val="FF0000"/>
                </a:solidFill>
                <a:latin typeface="Times New Roman" pitchFamily="18" charset="0"/>
              </a:rPr>
              <a:t>f</a:t>
            </a:r>
          </a:p>
        </p:txBody>
      </p:sp>
      <p:sp>
        <p:nvSpPr>
          <p:cNvPr id="471049" name="Arc 9"/>
          <p:cNvSpPr>
            <a:spLocks/>
          </p:cNvSpPr>
          <p:nvPr/>
        </p:nvSpPr>
        <p:spPr bwMode="auto">
          <a:xfrm flipH="1">
            <a:off x="4189413" y="1063625"/>
            <a:ext cx="1063625" cy="2144713"/>
          </a:xfrm>
          <a:custGeom>
            <a:avLst/>
            <a:gdLst>
              <a:gd name="G0" fmla="+- 0 0 0"/>
              <a:gd name="G1" fmla="+- 14751 0 0"/>
              <a:gd name="G2" fmla="+- 21600 0 0"/>
              <a:gd name="T0" fmla="*/ 15779 w 21600"/>
              <a:gd name="T1" fmla="*/ 0 h 30083"/>
              <a:gd name="T2" fmla="*/ 15215 w 21600"/>
              <a:gd name="T3" fmla="*/ 30083 h 30083"/>
              <a:gd name="T4" fmla="*/ 0 w 21600"/>
              <a:gd name="T5" fmla="*/ 14751 h 30083"/>
            </a:gdLst>
            <a:ahLst/>
            <a:cxnLst>
              <a:cxn ang="0">
                <a:pos x="T0" y="T1"/>
              </a:cxn>
              <a:cxn ang="0">
                <a:pos x="T2" y="T3"/>
              </a:cxn>
              <a:cxn ang="0">
                <a:pos x="T4" y="T5"/>
              </a:cxn>
            </a:cxnLst>
            <a:rect l="0" t="0" r="r" b="b"/>
            <a:pathLst>
              <a:path w="21600" h="30083" fill="none" extrusionOk="0">
                <a:moveTo>
                  <a:pt x="15778" y="0"/>
                </a:moveTo>
                <a:cubicBezTo>
                  <a:pt x="19519" y="4001"/>
                  <a:pt x="21600" y="9273"/>
                  <a:pt x="21600" y="14751"/>
                </a:cubicBezTo>
                <a:cubicBezTo>
                  <a:pt x="21600" y="20508"/>
                  <a:pt x="19301" y="26027"/>
                  <a:pt x="15214" y="30082"/>
                </a:cubicBezTo>
              </a:path>
              <a:path w="21600" h="30083" stroke="0" extrusionOk="0">
                <a:moveTo>
                  <a:pt x="15778" y="0"/>
                </a:moveTo>
                <a:cubicBezTo>
                  <a:pt x="19519" y="4001"/>
                  <a:pt x="21600" y="9273"/>
                  <a:pt x="21600" y="14751"/>
                </a:cubicBezTo>
                <a:cubicBezTo>
                  <a:pt x="21600" y="20508"/>
                  <a:pt x="19301" y="26027"/>
                  <a:pt x="15214" y="30082"/>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lstStyle/>
          <a:p>
            <a:pPr algn="ctr"/>
            <a:endParaRPr kumimoji="1" lang="en-US" sz="2400">
              <a:solidFill>
                <a:srgbClr val="000000"/>
              </a:solidFill>
              <a:latin typeface="Times New Roman" pitchFamily="18" charset="0"/>
            </a:endParaRPr>
          </a:p>
        </p:txBody>
      </p:sp>
      <p:sp>
        <p:nvSpPr>
          <p:cNvPr id="471050" name="Arc 10"/>
          <p:cNvSpPr>
            <a:spLocks/>
          </p:cNvSpPr>
          <p:nvPr/>
        </p:nvSpPr>
        <p:spPr bwMode="auto">
          <a:xfrm>
            <a:off x="4438650" y="1065213"/>
            <a:ext cx="1169988" cy="2101850"/>
          </a:xfrm>
          <a:custGeom>
            <a:avLst/>
            <a:gdLst>
              <a:gd name="G0" fmla="+- 0 0 0"/>
              <a:gd name="G1" fmla="+- 14751 0 0"/>
              <a:gd name="G2" fmla="+- 21600 0 0"/>
              <a:gd name="T0" fmla="*/ 15779 w 21600"/>
              <a:gd name="T1" fmla="*/ 0 h 29509"/>
              <a:gd name="T2" fmla="*/ 15772 w 21600"/>
              <a:gd name="T3" fmla="*/ 29509 h 29509"/>
              <a:gd name="T4" fmla="*/ 0 w 21600"/>
              <a:gd name="T5" fmla="*/ 14751 h 29509"/>
            </a:gdLst>
            <a:ahLst/>
            <a:cxnLst>
              <a:cxn ang="0">
                <a:pos x="T0" y="T1"/>
              </a:cxn>
              <a:cxn ang="0">
                <a:pos x="T2" y="T3"/>
              </a:cxn>
              <a:cxn ang="0">
                <a:pos x="T4" y="T5"/>
              </a:cxn>
            </a:cxnLst>
            <a:rect l="0" t="0" r="r" b="b"/>
            <a:pathLst>
              <a:path w="21600" h="29509" fill="none" extrusionOk="0">
                <a:moveTo>
                  <a:pt x="15778" y="0"/>
                </a:moveTo>
                <a:cubicBezTo>
                  <a:pt x="19519" y="4001"/>
                  <a:pt x="21600" y="9273"/>
                  <a:pt x="21600" y="14751"/>
                </a:cubicBezTo>
                <a:cubicBezTo>
                  <a:pt x="21600" y="20231"/>
                  <a:pt x="19516" y="25507"/>
                  <a:pt x="15772" y="29509"/>
                </a:cubicBezTo>
              </a:path>
              <a:path w="21600" h="29509" stroke="0" extrusionOk="0">
                <a:moveTo>
                  <a:pt x="15778" y="0"/>
                </a:moveTo>
                <a:cubicBezTo>
                  <a:pt x="19519" y="4001"/>
                  <a:pt x="21600" y="9273"/>
                  <a:pt x="21600" y="14751"/>
                </a:cubicBezTo>
                <a:cubicBezTo>
                  <a:pt x="21600" y="20231"/>
                  <a:pt x="19516" y="25507"/>
                  <a:pt x="15772" y="29509"/>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51" name="Line 11"/>
          <p:cNvSpPr>
            <a:spLocks noChangeShapeType="1"/>
          </p:cNvSpPr>
          <p:nvPr/>
        </p:nvSpPr>
        <p:spPr bwMode="auto">
          <a:xfrm flipV="1">
            <a:off x="2373313" y="1698625"/>
            <a:ext cx="1911350" cy="719138"/>
          </a:xfrm>
          <a:prstGeom prst="line">
            <a:avLst/>
          </a:prstGeom>
          <a:noFill/>
          <a:ln w="19050"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052" name="Line 12"/>
          <p:cNvSpPr>
            <a:spLocks noChangeShapeType="1"/>
          </p:cNvSpPr>
          <p:nvPr/>
        </p:nvSpPr>
        <p:spPr bwMode="auto">
          <a:xfrm flipH="1">
            <a:off x="1763713" y="2417763"/>
            <a:ext cx="5768975"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053" name="Oval 13"/>
          <p:cNvSpPr>
            <a:spLocks noChangeArrowheads="1"/>
          </p:cNvSpPr>
          <p:nvPr/>
        </p:nvSpPr>
        <p:spPr bwMode="auto">
          <a:xfrm>
            <a:off x="2366963" y="2370138"/>
            <a:ext cx="82550" cy="76200"/>
          </a:xfrm>
          <a:prstGeom prst="ellipse">
            <a:avLst/>
          </a:prstGeom>
          <a:solidFill>
            <a:srgbClr val="00FFFF"/>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lstStyle/>
          <a:p>
            <a:pPr algn="ctr"/>
            <a:endParaRPr kumimoji="1" lang="en-US" sz="2400">
              <a:latin typeface="Times New Roman" pitchFamily="18" charset="0"/>
            </a:endParaRPr>
          </a:p>
        </p:txBody>
      </p:sp>
      <p:sp>
        <p:nvSpPr>
          <p:cNvPr id="471054" name="Text Box 14"/>
          <p:cNvSpPr txBox="1">
            <a:spLocks noChangeArrowheads="1"/>
          </p:cNvSpPr>
          <p:nvPr/>
        </p:nvSpPr>
        <p:spPr bwMode="auto">
          <a:xfrm>
            <a:off x="5345113" y="1046163"/>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r>
              <a:rPr kumimoji="1" lang="en-US" altLang="zh-CN" sz="2000">
                <a:solidFill>
                  <a:srgbClr val="0000FF"/>
                </a:solidFill>
                <a:latin typeface="Tahoma" pitchFamily="34" charset="0"/>
              </a:rPr>
              <a:t>’</a:t>
            </a:r>
          </a:p>
        </p:txBody>
      </p:sp>
      <p:sp>
        <p:nvSpPr>
          <p:cNvPr id="471055" name="Line 15"/>
          <p:cNvSpPr>
            <a:spLocks noChangeShapeType="1"/>
          </p:cNvSpPr>
          <p:nvPr/>
        </p:nvSpPr>
        <p:spPr bwMode="auto">
          <a:xfrm>
            <a:off x="6640513" y="1503363"/>
            <a:ext cx="0" cy="928687"/>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1056" name="Text Box 16"/>
          <p:cNvSpPr txBox="1">
            <a:spLocks noChangeArrowheads="1"/>
          </p:cNvSpPr>
          <p:nvPr/>
        </p:nvSpPr>
        <p:spPr bwMode="auto">
          <a:xfrm>
            <a:off x="6659563" y="1884363"/>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i="1">
                <a:solidFill>
                  <a:srgbClr val="0000FF"/>
                </a:solidFill>
                <a:latin typeface="Times New Roman" pitchFamily="18" charset="0"/>
              </a:rPr>
              <a:t>h</a:t>
            </a:r>
          </a:p>
        </p:txBody>
      </p:sp>
      <p:sp>
        <p:nvSpPr>
          <p:cNvPr id="471057" name="Arc 17"/>
          <p:cNvSpPr>
            <a:spLocks/>
          </p:cNvSpPr>
          <p:nvPr/>
        </p:nvSpPr>
        <p:spPr bwMode="auto">
          <a:xfrm>
            <a:off x="2906713" y="2190750"/>
            <a:ext cx="152400" cy="241300"/>
          </a:xfrm>
          <a:custGeom>
            <a:avLst/>
            <a:gdLst>
              <a:gd name="G0" fmla="+- 0 0 0"/>
              <a:gd name="G1" fmla="+- 21600 0 0"/>
              <a:gd name="G2" fmla="+- 21600 0 0"/>
              <a:gd name="T0" fmla="*/ 0 w 21600"/>
              <a:gd name="T1" fmla="*/ 0 h 34269"/>
              <a:gd name="T2" fmla="*/ 17495 w 21600"/>
              <a:gd name="T3" fmla="*/ 34269 h 34269"/>
              <a:gd name="T4" fmla="*/ 0 w 21600"/>
              <a:gd name="T5" fmla="*/ 21600 h 34269"/>
            </a:gdLst>
            <a:ahLst/>
            <a:cxnLst>
              <a:cxn ang="0">
                <a:pos x="T0" y="T1"/>
              </a:cxn>
              <a:cxn ang="0">
                <a:pos x="T2" y="T3"/>
              </a:cxn>
              <a:cxn ang="0">
                <a:pos x="T4" y="T5"/>
              </a:cxn>
            </a:cxnLst>
            <a:rect l="0" t="0" r="r" b="b"/>
            <a:pathLst>
              <a:path w="21600" h="34269" fill="none" extrusionOk="0">
                <a:moveTo>
                  <a:pt x="-1" y="0"/>
                </a:moveTo>
                <a:cubicBezTo>
                  <a:pt x="11929" y="0"/>
                  <a:pt x="21600" y="9670"/>
                  <a:pt x="21600" y="21600"/>
                </a:cubicBezTo>
                <a:cubicBezTo>
                  <a:pt x="21600" y="26149"/>
                  <a:pt x="20163" y="30583"/>
                  <a:pt x="17494" y="34268"/>
                </a:cubicBezTo>
              </a:path>
              <a:path w="21600" h="34269" stroke="0" extrusionOk="0">
                <a:moveTo>
                  <a:pt x="-1" y="0"/>
                </a:moveTo>
                <a:cubicBezTo>
                  <a:pt x="11929" y="0"/>
                  <a:pt x="21600" y="9670"/>
                  <a:pt x="21600" y="21600"/>
                </a:cubicBezTo>
                <a:cubicBezTo>
                  <a:pt x="21600" y="26149"/>
                  <a:pt x="20163" y="30583"/>
                  <a:pt x="17494" y="34268"/>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58" name="Text Box 18"/>
          <p:cNvSpPr txBox="1">
            <a:spLocks noChangeArrowheads="1"/>
          </p:cNvSpPr>
          <p:nvPr/>
        </p:nvSpPr>
        <p:spPr bwMode="auto">
          <a:xfrm>
            <a:off x="2068513" y="2020888"/>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F</a:t>
            </a:r>
          </a:p>
        </p:txBody>
      </p:sp>
      <p:sp>
        <p:nvSpPr>
          <p:cNvPr id="471059" name="Text Box 19"/>
          <p:cNvSpPr txBox="1">
            <a:spLocks noChangeArrowheads="1"/>
          </p:cNvSpPr>
          <p:nvPr/>
        </p:nvSpPr>
        <p:spPr bwMode="auto">
          <a:xfrm>
            <a:off x="2982913" y="2036763"/>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a:solidFill>
                  <a:srgbClr val="0000FF"/>
                </a:solidFill>
                <a:latin typeface="Times New Roman" pitchFamily="18" charset="0"/>
              </a:rPr>
              <a:t>－</a:t>
            </a:r>
            <a:r>
              <a:rPr kumimoji="1" lang="en-US" altLang="zh-CN" sz="2000" b="1" i="1">
                <a:solidFill>
                  <a:srgbClr val="0000FF"/>
                </a:solidFill>
                <a:latin typeface="Times New Roman" pitchFamily="18" charset="0"/>
              </a:rPr>
              <a:t>U</a:t>
            </a:r>
          </a:p>
        </p:txBody>
      </p:sp>
      <p:sp>
        <p:nvSpPr>
          <p:cNvPr id="471060" name="Text Box 20"/>
          <p:cNvSpPr txBox="1">
            <a:spLocks noChangeArrowheads="1"/>
          </p:cNvSpPr>
          <p:nvPr/>
        </p:nvSpPr>
        <p:spPr bwMode="auto">
          <a:xfrm>
            <a:off x="3708400" y="1341438"/>
            <a:ext cx="668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E</a:t>
            </a:r>
          </a:p>
        </p:txBody>
      </p:sp>
      <p:sp>
        <p:nvSpPr>
          <p:cNvPr id="471061" name="Line 21"/>
          <p:cNvSpPr>
            <a:spLocks noChangeShapeType="1"/>
          </p:cNvSpPr>
          <p:nvPr/>
        </p:nvSpPr>
        <p:spPr bwMode="auto">
          <a:xfrm>
            <a:off x="5508625" y="1514475"/>
            <a:ext cx="2085975"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2" name="Line 22"/>
          <p:cNvSpPr>
            <a:spLocks noChangeShapeType="1"/>
          </p:cNvSpPr>
          <p:nvPr/>
        </p:nvSpPr>
        <p:spPr bwMode="auto">
          <a:xfrm flipH="1">
            <a:off x="4752975" y="1517650"/>
            <a:ext cx="755650"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3" name="Line 23"/>
          <p:cNvSpPr>
            <a:spLocks noChangeShapeType="1"/>
          </p:cNvSpPr>
          <p:nvPr/>
        </p:nvSpPr>
        <p:spPr bwMode="auto">
          <a:xfrm flipV="1">
            <a:off x="4284663" y="1446213"/>
            <a:ext cx="611187" cy="252412"/>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4" name="Line 24"/>
          <p:cNvSpPr>
            <a:spLocks noChangeShapeType="1"/>
          </p:cNvSpPr>
          <p:nvPr/>
        </p:nvSpPr>
        <p:spPr bwMode="auto">
          <a:xfrm>
            <a:off x="4716463" y="871538"/>
            <a:ext cx="0" cy="2413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5" name="Text Box 25"/>
          <p:cNvSpPr txBox="1">
            <a:spLocks noChangeArrowheads="1"/>
          </p:cNvSpPr>
          <p:nvPr/>
        </p:nvSpPr>
        <p:spPr bwMode="auto">
          <a:xfrm>
            <a:off x="4319588" y="2022475"/>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FF0000"/>
                </a:solidFill>
                <a:latin typeface="Times New Roman" pitchFamily="18" charset="0"/>
              </a:rPr>
              <a:t>H</a:t>
            </a:r>
          </a:p>
        </p:txBody>
      </p:sp>
      <p:sp>
        <p:nvSpPr>
          <p:cNvPr id="471066" name="Line 26"/>
          <p:cNvSpPr>
            <a:spLocks noChangeShapeType="1"/>
          </p:cNvSpPr>
          <p:nvPr/>
        </p:nvSpPr>
        <p:spPr bwMode="auto">
          <a:xfrm>
            <a:off x="2411413" y="2130425"/>
            <a:ext cx="0" cy="10445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7" name="Line 27"/>
          <p:cNvSpPr>
            <a:spLocks noChangeShapeType="1"/>
          </p:cNvSpPr>
          <p:nvPr/>
        </p:nvSpPr>
        <p:spPr bwMode="auto">
          <a:xfrm>
            <a:off x="2411413" y="3246438"/>
            <a:ext cx="230505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68" name="Text Box 28"/>
          <p:cNvSpPr txBox="1">
            <a:spLocks noChangeArrowheads="1"/>
          </p:cNvSpPr>
          <p:nvPr/>
        </p:nvSpPr>
        <p:spPr bwMode="auto">
          <a:xfrm>
            <a:off x="3059113" y="2849563"/>
            <a:ext cx="668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FF0000"/>
                </a:solidFill>
                <a:latin typeface="宋体" pitchFamily="2" charset="-122"/>
              </a:rPr>
              <a:t>- </a:t>
            </a:r>
            <a:r>
              <a:rPr kumimoji="1" lang="en-US" altLang="zh-CN" sz="2000" b="1" i="1">
                <a:solidFill>
                  <a:srgbClr val="FF0000"/>
                </a:solidFill>
                <a:latin typeface="Times New Roman" pitchFamily="18" charset="0"/>
              </a:rPr>
              <a:t>f</a:t>
            </a:r>
          </a:p>
        </p:txBody>
      </p:sp>
      <p:sp>
        <p:nvSpPr>
          <p:cNvPr id="471069" name="Text Box 29"/>
          <p:cNvSpPr txBox="1">
            <a:spLocks noChangeArrowheads="1"/>
          </p:cNvSpPr>
          <p:nvPr/>
        </p:nvSpPr>
        <p:spPr bwMode="auto">
          <a:xfrm>
            <a:off x="7056438" y="1122363"/>
            <a:ext cx="669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1043"/>
                                        </p:tgtEl>
                                        <p:attrNameLst>
                                          <p:attrName>style.visibility</p:attrName>
                                        </p:attrNameLst>
                                      </p:cBhvr>
                                      <p:to>
                                        <p:strVal val="visible"/>
                                      </p:to>
                                    </p:set>
                                    <p:animEffect transition="in" filter="wipe(left)">
                                      <p:cBhvr>
                                        <p:cTn id="7" dur="2000"/>
                                        <p:tgtEl>
                                          <p:spTgt spid="471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71062"/>
                                        </p:tgtEl>
                                        <p:attrNameLst>
                                          <p:attrName>style.visibility</p:attrName>
                                        </p:attrNameLst>
                                      </p:cBhvr>
                                      <p:to>
                                        <p:strVal val="visible"/>
                                      </p:to>
                                    </p:set>
                                    <p:animEffect transition="in" filter="wipe(right)">
                                      <p:cBhvr>
                                        <p:cTn id="12" dur="2000"/>
                                        <p:tgtEl>
                                          <p:spTgt spid="471062"/>
                                        </p:tgtEl>
                                      </p:cBhvr>
                                    </p:animEffect>
                                  </p:childTnLst>
                                </p:cTn>
                              </p:par>
                            </p:childTnLst>
                          </p:cTn>
                        </p:par>
                        <p:par>
                          <p:cTn id="13" fill="hold" nodeType="afterGroup">
                            <p:stCondLst>
                              <p:cond delay="2000"/>
                            </p:stCondLst>
                            <p:childTnLst>
                              <p:par>
                                <p:cTn id="14" presetID="22" presetClass="entr" presetSubtype="8" fill="hold" grpId="0" nodeType="afterEffect">
                                  <p:stCondLst>
                                    <p:cond delay="0"/>
                                  </p:stCondLst>
                                  <p:childTnLst>
                                    <p:set>
                                      <p:cBhvr>
                                        <p:cTn id="15" dur="1" fill="hold">
                                          <p:stCondLst>
                                            <p:cond delay="0"/>
                                          </p:stCondLst>
                                        </p:cTn>
                                        <p:tgtEl>
                                          <p:spTgt spid="471063"/>
                                        </p:tgtEl>
                                        <p:attrNameLst>
                                          <p:attrName>style.visibility</p:attrName>
                                        </p:attrNameLst>
                                      </p:cBhvr>
                                      <p:to>
                                        <p:strVal val="visible"/>
                                      </p:to>
                                    </p:set>
                                    <p:animEffect transition="in" filter="wipe(left)">
                                      <p:cBhvr>
                                        <p:cTn id="16" dur="2000"/>
                                        <p:tgtEl>
                                          <p:spTgt spid="471063"/>
                                        </p:tgtEl>
                                      </p:cBhvr>
                                    </p:animEffect>
                                  </p:childTnLst>
                                </p:cTn>
                              </p:par>
                            </p:childTnLst>
                          </p:cTn>
                        </p:par>
                        <p:par>
                          <p:cTn id="17" fill="hold" nodeType="afterGroup">
                            <p:stCondLst>
                              <p:cond delay="4000"/>
                            </p:stCondLst>
                            <p:childTnLst>
                              <p:par>
                                <p:cTn id="18" presetID="22" presetClass="entr" presetSubtype="8" fill="hold" grpId="0" nodeType="afterEffect">
                                  <p:stCondLst>
                                    <p:cond delay="0"/>
                                  </p:stCondLst>
                                  <p:childTnLst>
                                    <p:set>
                                      <p:cBhvr>
                                        <p:cTn id="19" dur="1" fill="hold">
                                          <p:stCondLst>
                                            <p:cond delay="0"/>
                                          </p:stCondLst>
                                        </p:cTn>
                                        <p:tgtEl>
                                          <p:spTgt spid="471042"/>
                                        </p:tgtEl>
                                        <p:attrNameLst>
                                          <p:attrName>style.visibility</p:attrName>
                                        </p:attrNameLst>
                                      </p:cBhvr>
                                      <p:to>
                                        <p:strVal val="visible"/>
                                      </p:to>
                                    </p:set>
                                    <p:animEffect transition="in" filter="wipe(left)">
                                      <p:cBhvr>
                                        <p:cTn id="20" dur="2000"/>
                                        <p:tgtEl>
                                          <p:spTgt spid="471042"/>
                                        </p:tgtEl>
                                      </p:cBhvr>
                                    </p:animEffect>
                                  </p:childTnLst>
                                </p:cTn>
                              </p:par>
                            </p:childTnLst>
                          </p:cTn>
                        </p:par>
                        <p:par>
                          <p:cTn id="21" fill="hold" nodeType="afterGroup">
                            <p:stCondLst>
                              <p:cond delay="6000"/>
                            </p:stCondLst>
                            <p:childTnLst>
                              <p:par>
                                <p:cTn id="22" presetID="22" presetClass="entr" presetSubtype="1" fill="hold" grpId="0" nodeType="afterEffect">
                                  <p:stCondLst>
                                    <p:cond delay="0"/>
                                  </p:stCondLst>
                                  <p:childTnLst>
                                    <p:set>
                                      <p:cBhvr>
                                        <p:cTn id="23" dur="1" fill="hold">
                                          <p:stCondLst>
                                            <p:cond delay="0"/>
                                          </p:stCondLst>
                                        </p:cTn>
                                        <p:tgtEl>
                                          <p:spTgt spid="471064"/>
                                        </p:tgtEl>
                                        <p:attrNameLst>
                                          <p:attrName>style.visibility</p:attrName>
                                        </p:attrNameLst>
                                      </p:cBhvr>
                                      <p:to>
                                        <p:strVal val="visible"/>
                                      </p:to>
                                    </p:set>
                                    <p:animEffect transition="in" filter="wipe(up)">
                                      <p:cBhvr>
                                        <p:cTn id="24" dur="2000"/>
                                        <p:tgtEl>
                                          <p:spTgt spid="471064"/>
                                        </p:tgtEl>
                                      </p:cBhvr>
                                    </p:animEffect>
                                  </p:childTnLst>
                                </p:cTn>
                              </p:par>
                            </p:childTnLst>
                          </p:cTn>
                        </p:par>
                        <p:par>
                          <p:cTn id="25" fill="hold" nodeType="afterGroup">
                            <p:stCondLst>
                              <p:cond delay="8000"/>
                            </p:stCondLst>
                            <p:childTnLst>
                              <p:par>
                                <p:cTn id="26" presetID="22" presetClass="entr" presetSubtype="8" fill="hold" grpId="0" nodeType="afterEffect">
                                  <p:stCondLst>
                                    <p:cond delay="0"/>
                                  </p:stCondLst>
                                  <p:childTnLst>
                                    <p:set>
                                      <p:cBhvr>
                                        <p:cTn id="27" dur="1" fill="hold">
                                          <p:stCondLst>
                                            <p:cond delay="0"/>
                                          </p:stCondLst>
                                        </p:cTn>
                                        <p:tgtEl>
                                          <p:spTgt spid="471065"/>
                                        </p:tgtEl>
                                        <p:attrNameLst>
                                          <p:attrName>style.visibility</p:attrName>
                                        </p:attrNameLst>
                                      </p:cBhvr>
                                      <p:to>
                                        <p:strVal val="visible"/>
                                      </p:to>
                                    </p:set>
                                    <p:animEffect transition="in" filter="wipe(left)">
                                      <p:cBhvr>
                                        <p:cTn id="28" dur="2000"/>
                                        <p:tgtEl>
                                          <p:spTgt spid="47106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71046"/>
                                        </p:tgtEl>
                                        <p:attrNameLst>
                                          <p:attrName>style.visibility</p:attrName>
                                        </p:attrNameLst>
                                      </p:cBhvr>
                                      <p:to>
                                        <p:strVal val="visible"/>
                                      </p:to>
                                    </p:set>
                                    <p:animEffect transition="in" filter="wipe(left)">
                                      <p:cBhvr>
                                        <p:cTn id="33" dur="2000"/>
                                        <p:tgtEl>
                                          <p:spTgt spid="47104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71047"/>
                                        </p:tgtEl>
                                        <p:attrNameLst>
                                          <p:attrName>style.visibility</p:attrName>
                                        </p:attrNameLst>
                                      </p:cBhvr>
                                      <p:to>
                                        <p:strVal val="visible"/>
                                      </p:to>
                                    </p:set>
                                    <p:animEffect transition="in" filter="wipe(left)">
                                      <p:cBhvr>
                                        <p:cTn id="38" dur="2000"/>
                                        <p:tgtEl>
                                          <p:spTgt spid="47104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471066"/>
                                        </p:tgtEl>
                                        <p:attrNameLst>
                                          <p:attrName>style.visibility</p:attrName>
                                        </p:attrNameLst>
                                      </p:cBhvr>
                                      <p:to>
                                        <p:strVal val="visible"/>
                                      </p:to>
                                    </p:set>
                                    <p:animEffect transition="in" filter="wipe(up)">
                                      <p:cBhvr>
                                        <p:cTn id="43" dur="2000"/>
                                        <p:tgtEl>
                                          <p:spTgt spid="471066"/>
                                        </p:tgtEl>
                                      </p:cBhvr>
                                    </p:animEffect>
                                  </p:childTnLst>
                                </p:cTn>
                              </p:par>
                            </p:childTnLst>
                          </p:cTn>
                        </p:par>
                        <p:par>
                          <p:cTn id="44" fill="hold" nodeType="afterGroup">
                            <p:stCondLst>
                              <p:cond delay="2000"/>
                            </p:stCondLst>
                            <p:childTnLst>
                              <p:par>
                                <p:cTn id="45" presetID="22" presetClass="entr" presetSubtype="4" fill="hold" grpId="0" nodeType="afterEffect">
                                  <p:stCondLst>
                                    <p:cond delay="0"/>
                                  </p:stCondLst>
                                  <p:childTnLst>
                                    <p:set>
                                      <p:cBhvr>
                                        <p:cTn id="46" dur="1" fill="hold">
                                          <p:stCondLst>
                                            <p:cond delay="0"/>
                                          </p:stCondLst>
                                        </p:cTn>
                                        <p:tgtEl>
                                          <p:spTgt spid="471067"/>
                                        </p:tgtEl>
                                        <p:attrNameLst>
                                          <p:attrName>style.visibility</p:attrName>
                                        </p:attrNameLst>
                                      </p:cBhvr>
                                      <p:to>
                                        <p:strVal val="visible"/>
                                      </p:to>
                                    </p:set>
                                    <p:animEffect transition="in" filter="wipe(down)">
                                      <p:cBhvr>
                                        <p:cTn id="47" dur="2000"/>
                                        <p:tgtEl>
                                          <p:spTgt spid="471067"/>
                                        </p:tgtEl>
                                      </p:cBhvr>
                                    </p:animEffect>
                                  </p:childTnLst>
                                </p:cTn>
                              </p:par>
                            </p:childTnLst>
                          </p:cTn>
                        </p:par>
                        <p:par>
                          <p:cTn id="48" fill="hold" nodeType="afterGroup">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71068"/>
                                        </p:tgtEl>
                                        <p:attrNameLst>
                                          <p:attrName>style.visibility</p:attrName>
                                        </p:attrNameLst>
                                      </p:cBhvr>
                                      <p:to>
                                        <p:strVal val="visible"/>
                                      </p:to>
                                    </p:set>
                                    <p:animEffect transition="in" filter="wipe(left)">
                                      <p:cBhvr>
                                        <p:cTn id="51" dur="2000"/>
                                        <p:tgtEl>
                                          <p:spTgt spid="471068"/>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12" fill="hold" grpId="0" nodeType="clickEffect">
                                  <p:stCondLst>
                                    <p:cond delay="0"/>
                                  </p:stCondLst>
                                  <p:childTnLst>
                                    <p:set>
                                      <p:cBhvr>
                                        <p:cTn id="55" dur="1" fill="hold">
                                          <p:stCondLst>
                                            <p:cond delay="0"/>
                                          </p:stCondLst>
                                        </p:cTn>
                                        <p:tgtEl>
                                          <p:spTgt spid="471048"/>
                                        </p:tgtEl>
                                        <p:attrNameLst>
                                          <p:attrName>style.visibility</p:attrName>
                                        </p:attrNameLst>
                                      </p:cBhvr>
                                      <p:to>
                                        <p:strVal val="visible"/>
                                      </p:to>
                                    </p:set>
                                    <p:anim calcmode="lin" valueType="num">
                                      <p:cBhvr additive="base">
                                        <p:cTn id="56" dur="2000" fill="hold"/>
                                        <p:tgtEl>
                                          <p:spTgt spid="471048"/>
                                        </p:tgtEl>
                                        <p:attrNameLst>
                                          <p:attrName>ppt_x</p:attrName>
                                        </p:attrNameLst>
                                      </p:cBhvr>
                                      <p:tavLst>
                                        <p:tav tm="0">
                                          <p:val>
                                            <p:strVal val="0-#ppt_w/2"/>
                                          </p:val>
                                        </p:tav>
                                        <p:tav tm="100000">
                                          <p:val>
                                            <p:strVal val="#ppt_x"/>
                                          </p:val>
                                        </p:tav>
                                      </p:tavLst>
                                    </p:anim>
                                    <p:anim calcmode="lin" valueType="num">
                                      <p:cBhvr additive="base">
                                        <p:cTn id="57" dur="2000" fill="hold"/>
                                        <p:tgtEl>
                                          <p:spTgt spid="4710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2" grpId="0"/>
      <p:bldP spid="471046" grpId="0"/>
      <p:bldP spid="471047" grpId="0"/>
      <p:bldP spid="471048" grpId="0"/>
      <p:bldP spid="471062" grpId="0" animBg="1"/>
      <p:bldP spid="471063" grpId="0" animBg="1"/>
      <p:bldP spid="471064" grpId="0" animBg="1"/>
      <p:bldP spid="471065" grpId="0"/>
      <p:bldP spid="471066" grpId="0" animBg="1"/>
      <p:bldP spid="471067" grpId="0" animBg="1"/>
      <p:bldP spid="4710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ctrTitle"/>
          </p:nvPr>
        </p:nvSpPr>
        <p:spPr>
          <a:xfrm>
            <a:off x="1042988" y="-242888"/>
            <a:ext cx="7772400" cy="1462088"/>
          </a:xfrm>
        </p:spPr>
        <p:txBody>
          <a:bodyPr/>
          <a:lstStyle/>
          <a:p>
            <a:r>
              <a:rPr lang="zh-CN" altLang="en-US" sz="2400" b="1">
                <a:solidFill>
                  <a:srgbClr val="3333FF"/>
                </a:solidFill>
              </a:rPr>
              <a:t>物方主平面与像方主平面之间的关系</a:t>
            </a:r>
          </a:p>
        </p:txBody>
      </p:sp>
      <p:sp>
        <p:nvSpPr>
          <p:cNvPr id="472067" name="Freeform 3"/>
          <p:cNvSpPr>
            <a:spLocks/>
          </p:cNvSpPr>
          <p:nvPr/>
        </p:nvSpPr>
        <p:spPr bwMode="auto">
          <a:xfrm>
            <a:off x="3440113" y="1685925"/>
            <a:ext cx="590550" cy="2589213"/>
          </a:xfrm>
          <a:custGeom>
            <a:avLst/>
            <a:gdLst>
              <a:gd name="T0" fmla="*/ 2604 w 2604"/>
              <a:gd name="T1" fmla="*/ 0 h 11424"/>
              <a:gd name="T2" fmla="*/ 1843 w 2604"/>
              <a:gd name="T3" fmla="*/ 763 h 11424"/>
              <a:gd name="T4" fmla="*/ 1198 w 2604"/>
              <a:gd name="T5" fmla="*/ 1627 h 11424"/>
              <a:gd name="T6" fmla="*/ 683 w 2604"/>
              <a:gd name="T7" fmla="*/ 2574 h 11424"/>
              <a:gd name="T8" fmla="*/ 306 w 2604"/>
              <a:gd name="T9" fmla="*/ 3584 h 11424"/>
              <a:gd name="T10" fmla="*/ 78 w 2604"/>
              <a:gd name="T11" fmla="*/ 4637 h 11424"/>
              <a:gd name="T12" fmla="*/ 0 w 2604"/>
              <a:gd name="T13" fmla="*/ 5712 h 11424"/>
              <a:gd name="T14" fmla="*/ 78 w 2604"/>
              <a:gd name="T15" fmla="*/ 6787 h 11424"/>
              <a:gd name="T16" fmla="*/ 306 w 2604"/>
              <a:gd name="T17" fmla="*/ 7841 h 11424"/>
              <a:gd name="T18" fmla="*/ 683 w 2604"/>
              <a:gd name="T19" fmla="*/ 8851 h 11424"/>
              <a:gd name="T20" fmla="*/ 1198 w 2604"/>
              <a:gd name="T21" fmla="*/ 9798 h 11424"/>
              <a:gd name="T22" fmla="*/ 1843 w 2604"/>
              <a:gd name="T23" fmla="*/ 10662 h 11424"/>
              <a:gd name="T24" fmla="*/ 2604 w 2604"/>
              <a:gd name="T25" fmla="*/ 11424 h 1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04" h="11424">
                <a:moveTo>
                  <a:pt x="2604" y="0"/>
                </a:moveTo>
                <a:lnTo>
                  <a:pt x="1843" y="763"/>
                </a:lnTo>
                <a:lnTo>
                  <a:pt x="1198" y="1627"/>
                </a:lnTo>
                <a:lnTo>
                  <a:pt x="683" y="2574"/>
                </a:lnTo>
                <a:lnTo>
                  <a:pt x="306" y="3584"/>
                </a:lnTo>
                <a:lnTo>
                  <a:pt x="78" y="4637"/>
                </a:lnTo>
                <a:lnTo>
                  <a:pt x="0" y="5712"/>
                </a:lnTo>
                <a:lnTo>
                  <a:pt x="78" y="6787"/>
                </a:lnTo>
                <a:lnTo>
                  <a:pt x="306" y="7841"/>
                </a:lnTo>
                <a:lnTo>
                  <a:pt x="683" y="8851"/>
                </a:lnTo>
                <a:lnTo>
                  <a:pt x="1198" y="9798"/>
                </a:lnTo>
                <a:lnTo>
                  <a:pt x="1843" y="10662"/>
                </a:lnTo>
                <a:lnTo>
                  <a:pt x="2604" y="11424"/>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2068" name="Freeform 4"/>
          <p:cNvSpPr>
            <a:spLocks/>
          </p:cNvSpPr>
          <p:nvPr/>
        </p:nvSpPr>
        <p:spPr bwMode="auto">
          <a:xfrm>
            <a:off x="5192713" y="1685925"/>
            <a:ext cx="590550" cy="2589213"/>
          </a:xfrm>
          <a:custGeom>
            <a:avLst/>
            <a:gdLst>
              <a:gd name="T0" fmla="*/ 0 w 2604"/>
              <a:gd name="T1" fmla="*/ 11424 h 11424"/>
              <a:gd name="T2" fmla="*/ 762 w 2604"/>
              <a:gd name="T3" fmla="*/ 10662 h 11424"/>
              <a:gd name="T4" fmla="*/ 1407 w 2604"/>
              <a:gd name="T5" fmla="*/ 9798 h 11424"/>
              <a:gd name="T6" fmla="*/ 1922 w 2604"/>
              <a:gd name="T7" fmla="*/ 8851 h 11424"/>
              <a:gd name="T8" fmla="*/ 2299 w 2604"/>
              <a:gd name="T9" fmla="*/ 7841 h 11424"/>
              <a:gd name="T10" fmla="*/ 2527 w 2604"/>
              <a:gd name="T11" fmla="*/ 6787 h 11424"/>
              <a:gd name="T12" fmla="*/ 2604 w 2604"/>
              <a:gd name="T13" fmla="*/ 5712 h 11424"/>
              <a:gd name="T14" fmla="*/ 2527 w 2604"/>
              <a:gd name="T15" fmla="*/ 4637 h 11424"/>
              <a:gd name="T16" fmla="*/ 2299 w 2604"/>
              <a:gd name="T17" fmla="*/ 3584 h 11424"/>
              <a:gd name="T18" fmla="*/ 1922 w 2604"/>
              <a:gd name="T19" fmla="*/ 2574 h 11424"/>
              <a:gd name="T20" fmla="*/ 1407 w 2604"/>
              <a:gd name="T21" fmla="*/ 1627 h 11424"/>
              <a:gd name="T22" fmla="*/ 762 w 2604"/>
              <a:gd name="T23" fmla="*/ 763 h 11424"/>
              <a:gd name="T24" fmla="*/ 0 w 2604"/>
              <a:gd name="T25" fmla="*/ 0 h 1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04" h="11424">
                <a:moveTo>
                  <a:pt x="0" y="11424"/>
                </a:moveTo>
                <a:lnTo>
                  <a:pt x="762" y="10662"/>
                </a:lnTo>
                <a:lnTo>
                  <a:pt x="1407" y="9798"/>
                </a:lnTo>
                <a:lnTo>
                  <a:pt x="1922" y="8851"/>
                </a:lnTo>
                <a:lnTo>
                  <a:pt x="2299" y="7841"/>
                </a:lnTo>
                <a:lnTo>
                  <a:pt x="2527" y="6787"/>
                </a:lnTo>
                <a:lnTo>
                  <a:pt x="2604" y="5712"/>
                </a:lnTo>
                <a:lnTo>
                  <a:pt x="2527" y="4637"/>
                </a:lnTo>
                <a:lnTo>
                  <a:pt x="2299" y="3584"/>
                </a:lnTo>
                <a:lnTo>
                  <a:pt x="1922" y="2574"/>
                </a:lnTo>
                <a:lnTo>
                  <a:pt x="1407" y="1627"/>
                </a:lnTo>
                <a:lnTo>
                  <a:pt x="762" y="763"/>
                </a:lnTo>
                <a:lnTo>
                  <a:pt x="0" y="0"/>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2069" name="Line 5"/>
          <p:cNvSpPr>
            <a:spLocks noChangeShapeType="1"/>
          </p:cNvSpPr>
          <p:nvPr/>
        </p:nvSpPr>
        <p:spPr bwMode="auto">
          <a:xfrm>
            <a:off x="4087813" y="1447800"/>
            <a:ext cx="1587" cy="2989263"/>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2070" name="Text Box 6"/>
          <p:cNvSpPr txBox="1">
            <a:spLocks noChangeArrowheads="1"/>
          </p:cNvSpPr>
          <p:nvPr/>
        </p:nvSpPr>
        <p:spPr bwMode="auto">
          <a:xfrm>
            <a:off x="323850" y="2205038"/>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400" b="1">
                <a:solidFill>
                  <a:srgbClr val="FF0000"/>
                </a:solidFill>
                <a:latin typeface="Times New Roman" pitchFamily="18" charset="0"/>
              </a:rPr>
              <a:t>光学系统</a:t>
            </a:r>
          </a:p>
        </p:txBody>
      </p:sp>
      <p:sp>
        <p:nvSpPr>
          <p:cNvPr id="472071" name="Text Box 7"/>
          <p:cNvSpPr txBox="1">
            <a:spLocks noChangeArrowheads="1"/>
          </p:cNvSpPr>
          <p:nvPr/>
        </p:nvSpPr>
        <p:spPr bwMode="auto">
          <a:xfrm>
            <a:off x="34210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E</a:t>
            </a:r>
            <a:r>
              <a:rPr kumimoji="1" lang="en-US" altLang="zh-CN" sz="2400" baseline="-25000">
                <a:solidFill>
                  <a:srgbClr val="0000FF"/>
                </a:solidFill>
                <a:latin typeface="Times New Roman" pitchFamily="18" charset="0"/>
              </a:rPr>
              <a:t>1</a:t>
            </a:r>
          </a:p>
        </p:txBody>
      </p:sp>
      <p:sp>
        <p:nvSpPr>
          <p:cNvPr id="472072" name="Text Box 8"/>
          <p:cNvSpPr txBox="1">
            <a:spLocks noChangeArrowheads="1"/>
          </p:cNvSpPr>
          <p:nvPr/>
        </p:nvSpPr>
        <p:spPr bwMode="auto">
          <a:xfrm>
            <a:off x="54022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E</a:t>
            </a:r>
            <a:r>
              <a:rPr kumimoji="1" lang="en-US" altLang="zh-CN" sz="2400">
                <a:solidFill>
                  <a:srgbClr val="0000FF"/>
                </a:solidFill>
                <a:latin typeface="Times New Roman" pitchFamily="18" charset="0"/>
              </a:rPr>
              <a:t> </a:t>
            </a:r>
            <a:r>
              <a:rPr kumimoji="1" lang="en-US" altLang="zh-CN" sz="2400" baseline="-25000">
                <a:solidFill>
                  <a:srgbClr val="0000FF"/>
                </a:solidFill>
                <a:latin typeface="Times New Roman" pitchFamily="18" charset="0"/>
              </a:rPr>
              <a:t>k</a:t>
            </a:r>
          </a:p>
        </p:txBody>
      </p:sp>
      <p:sp>
        <p:nvSpPr>
          <p:cNvPr id="472073" name="Text Box 9"/>
          <p:cNvSpPr txBox="1">
            <a:spLocks noChangeArrowheads="1"/>
          </p:cNvSpPr>
          <p:nvPr/>
        </p:nvSpPr>
        <p:spPr bwMode="auto">
          <a:xfrm>
            <a:off x="69262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B</a:t>
            </a:r>
            <a:endParaRPr kumimoji="1" lang="en-US" altLang="zh-CN" sz="2400" b="1" i="1" baseline="-25000">
              <a:solidFill>
                <a:srgbClr val="0000FF"/>
              </a:solidFill>
              <a:latin typeface="Times New Roman" pitchFamily="18" charset="0"/>
            </a:endParaRPr>
          </a:p>
        </p:txBody>
      </p:sp>
      <p:sp>
        <p:nvSpPr>
          <p:cNvPr id="472074" name="Text Box 10"/>
          <p:cNvSpPr txBox="1">
            <a:spLocks noChangeArrowheads="1"/>
          </p:cNvSpPr>
          <p:nvPr/>
        </p:nvSpPr>
        <p:spPr bwMode="auto">
          <a:xfrm>
            <a:off x="16684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A</a:t>
            </a:r>
            <a:endParaRPr kumimoji="1" lang="en-US" altLang="zh-CN" sz="2400" b="1" i="1" baseline="-25000">
              <a:solidFill>
                <a:srgbClr val="0000FF"/>
              </a:solidFill>
              <a:latin typeface="Times New Roman" pitchFamily="18" charset="0"/>
            </a:endParaRPr>
          </a:p>
        </p:txBody>
      </p:sp>
      <p:sp>
        <p:nvSpPr>
          <p:cNvPr id="472075" name="Text Box 11"/>
          <p:cNvSpPr txBox="1">
            <a:spLocks noChangeArrowheads="1"/>
          </p:cNvSpPr>
          <p:nvPr/>
        </p:nvSpPr>
        <p:spPr bwMode="auto">
          <a:xfrm>
            <a:off x="3040063" y="2962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O</a:t>
            </a:r>
            <a:r>
              <a:rPr kumimoji="1" lang="en-US" altLang="zh-CN" sz="2400" baseline="-25000">
                <a:solidFill>
                  <a:srgbClr val="0000FF"/>
                </a:solidFill>
                <a:latin typeface="Times New Roman" pitchFamily="18" charset="0"/>
              </a:rPr>
              <a:t>1</a:t>
            </a:r>
          </a:p>
        </p:txBody>
      </p:sp>
      <p:sp>
        <p:nvSpPr>
          <p:cNvPr id="472076" name="Text Box 12"/>
          <p:cNvSpPr txBox="1">
            <a:spLocks noChangeArrowheads="1"/>
          </p:cNvSpPr>
          <p:nvPr/>
        </p:nvSpPr>
        <p:spPr bwMode="auto">
          <a:xfrm>
            <a:off x="5707063" y="2962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a:solidFill>
                  <a:srgbClr val="0000FF"/>
                </a:solidFill>
                <a:latin typeface="Times New Roman" pitchFamily="18" charset="0"/>
              </a:rPr>
              <a:t>O</a:t>
            </a:r>
            <a:r>
              <a:rPr kumimoji="1" lang="en-US" altLang="zh-CN" baseline="-25000">
                <a:solidFill>
                  <a:srgbClr val="0000FF"/>
                </a:solidFill>
                <a:latin typeface="Times New Roman" pitchFamily="18" charset="0"/>
              </a:rPr>
              <a:t>K</a:t>
            </a:r>
          </a:p>
        </p:txBody>
      </p:sp>
      <p:sp>
        <p:nvSpPr>
          <p:cNvPr id="472077" name="Text Box 13"/>
          <p:cNvSpPr txBox="1">
            <a:spLocks noChangeArrowheads="1"/>
          </p:cNvSpPr>
          <p:nvPr/>
        </p:nvSpPr>
        <p:spPr bwMode="auto">
          <a:xfrm>
            <a:off x="3562350" y="2112963"/>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P</a:t>
            </a:r>
            <a:r>
              <a:rPr kumimoji="1" lang="en-US" altLang="zh-CN" sz="2400" baseline="-25000">
                <a:solidFill>
                  <a:srgbClr val="0000FF"/>
                </a:solidFill>
                <a:latin typeface="Times New Roman" pitchFamily="18" charset="0"/>
              </a:rPr>
              <a:t>1</a:t>
            </a:r>
          </a:p>
        </p:txBody>
      </p:sp>
      <p:sp>
        <p:nvSpPr>
          <p:cNvPr id="472078" name="Text Box 14"/>
          <p:cNvSpPr txBox="1">
            <a:spLocks noChangeArrowheads="1"/>
          </p:cNvSpPr>
          <p:nvPr/>
        </p:nvSpPr>
        <p:spPr bwMode="auto">
          <a:xfrm>
            <a:off x="5173663" y="20478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P</a:t>
            </a:r>
            <a:r>
              <a:rPr kumimoji="1" lang="en-US" altLang="zh-CN" sz="2400" baseline="-25000">
                <a:solidFill>
                  <a:srgbClr val="0000FF"/>
                </a:solidFill>
                <a:latin typeface="Times New Roman" pitchFamily="18" charset="0"/>
              </a:rPr>
              <a:t>k</a:t>
            </a:r>
          </a:p>
        </p:txBody>
      </p:sp>
      <p:sp>
        <p:nvSpPr>
          <p:cNvPr id="472079" name="Text Box 15"/>
          <p:cNvSpPr txBox="1">
            <a:spLocks noChangeArrowheads="1"/>
          </p:cNvSpPr>
          <p:nvPr/>
        </p:nvSpPr>
        <p:spPr bwMode="auto">
          <a:xfrm>
            <a:off x="1668463" y="296227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a:t>
            </a:r>
          </a:p>
        </p:txBody>
      </p:sp>
      <p:sp>
        <p:nvSpPr>
          <p:cNvPr id="472080" name="Text Box 16"/>
          <p:cNvSpPr txBox="1">
            <a:spLocks noChangeArrowheads="1"/>
          </p:cNvSpPr>
          <p:nvPr/>
        </p:nvSpPr>
        <p:spPr bwMode="auto">
          <a:xfrm>
            <a:off x="7078663" y="296227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a:t>
            </a:r>
            <a:r>
              <a:rPr kumimoji="1" lang="en-US" altLang="zh-CN" sz="2400" b="1" i="1">
                <a:solidFill>
                  <a:srgbClr val="0000FF"/>
                </a:solidFill>
                <a:latin typeface="Times New Roman" pitchFamily="18" charset="0"/>
                <a:cs typeface="Times New Roman" pitchFamily="18" charset="0"/>
              </a:rPr>
              <a:t>'</a:t>
            </a:r>
            <a:endParaRPr kumimoji="1" lang="en-US" altLang="zh-CN" sz="2400" b="1" i="1">
              <a:solidFill>
                <a:srgbClr val="0000FF"/>
              </a:solidFill>
              <a:latin typeface="Times New Roman" pitchFamily="18" charset="0"/>
            </a:endParaRPr>
          </a:p>
        </p:txBody>
      </p:sp>
      <p:sp>
        <p:nvSpPr>
          <p:cNvPr id="472081" name="Text Box 17"/>
          <p:cNvSpPr txBox="1">
            <a:spLocks noChangeArrowheads="1"/>
          </p:cNvSpPr>
          <p:nvPr/>
        </p:nvSpPr>
        <p:spPr bwMode="auto">
          <a:xfrm>
            <a:off x="47164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Q</a:t>
            </a:r>
            <a:r>
              <a:rPr kumimoji="1" lang="en-US" altLang="zh-CN" sz="2400" b="1" i="1">
                <a:solidFill>
                  <a:srgbClr val="0000FF"/>
                </a:solidFill>
                <a:latin typeface="Times New Roman" pitchFamily="18" charset="0"/>
                <a:cs typeface="Times New Roman" pitchFamily="18" charset="0"/>
              </a:rPr>
              <a:t>'</a:t>
            </a:r>
            <a:endParaRPr kumimoji="1" lang="en-US" altLang="zh-CN" sz="2400" b="1" i="1" baseline="-25000">
              <a:solidFill>
                <a:srgbClr val="0000FF"/>
              </a:solidFill>
              <a:latin typeface="Times New Roman" pitchFamily="18" charset="0"/>
            </a:endParaRPr>
          </a:p>
        </p:txBody>
      </p:sp>
      <p:sp>
        <p:nvSpPr>
          <p:cNvPr id="472082" name="Text Box 18"/>
          <p:cNvSpPr txBox="1">
            <a:spLocks noChangeArrowheads="1"/>
          </p:cNvSpPr>
          <p:nvPr/>
        </p:nvSpPr>
        <p:spPr bwMode="auto">
          <a:xfrm>
            <a:off x="4106863" y="14382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Q</a:t>
            </a:r>
            <a:endParaRPr kumimoji="1" lang="en-US" altLang="zh-CN" sz="2400" b="1" i="1" baseline="-25000">
              <a:solidFill>
                <a:srgbClr val="0000FF"/>
              </a:solidFill>
              <a:latin typeface="Times New Roman" pitchFamily="18" charset="0"/>
            </a:endParaRPr>
          </a:p>
        </p:txBody>
      </p:sp>
      <p:sp>
        <p:nvSpPr>
          <p:cNvPr id="472083" name="Text Box 19"/>
          <p:cNvSpPr txBox="1">
            <a:spLocks noChangeArrowheads="1"/>
          </p:cNvSpPr>
          <p:nvPr/>
        </p:nvSpPr>
        <p:spPr bwMode="auto">
          <a:xfrm>
            <a:off x="5173663" y="258127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H</a:t>
            </a:r>
            <a:r>
              <a:rPr kumimoji="1" lang="en-US" altLang="zh-CN" sz="2000" b="1" i="1">
                <a:solidFill>
                  <a:srgbClr val="0000FF"/>
                </a:solidFill>
                <a:latin typeface="Times New Roman" pitchFamily="18" charset="0"/>
                <a:cs typeface="Times New Roman" pitchFamily="18" charset="0"/>
              </a:rPr>
              <a:t>'</a:t>
            </a:r>
            <a:endParaRPr kumimoji="1" lang="en-US" altLang="zh-CN" sz="2000" b="1" i="1" baseline="-25000">
              <a:solidFill>
                <a:srgbClr val="0000FF"/>
              </a:solidFill>
              <a:latin typeface="Times New Roman" pitchFamily="18" charset="0"/>
            </a:endParaRPr>
          </a:p>
        </p:txBody>
      </p:sp>
      <p:sp>
        <p:nvSpPr>
          <p:cNvPr id="472084" name="Text Box 20"/>
          <p:cNvSpPr txBox="1">
            <a:spLocks noChangeArrowheads="1"/>
          </p:cNvSpPr>
          <p:nvPr/>
        </p:nvSpPr>
        <p:spPr bwMode="auto">
          <a:xfrm>
            <a:off x="4030663" y="258127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H</a:t>
            </a:r>
            <a:endParaRPr kumimoji="1" lang="en-US" altLang="zh-CN" sz="2000" b="1" i="1" baseline="-25000">
              <a:solidFill>
                <a:srgbClr val="0000FF"/>
              </a:solidFill>
              <a:latin typeface="Times New Roman" pitchFamily="18" charset="0"/>
            </a:endParaRPr>
          </a:p>
        </p:txBody>
      </p:sp>
      <p:sp>
        <p:nvSpPr>
          <p:cNvPr id="472085" name="Line 21"/>
          <p:cNvSpPr>
            <a:spLocks noChangeShapeType="1"/>
          </p:cNvSpPr>
          <p:nvPr/>
        </p:nvSpPr>
        <p:spPr bwMode="auto">
          <a:xfrm>
            <a:off x="5173663" y="1438275"/>
            <a:ext cx="0" cy="297021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86" name="Line 22"/>
          <p:cNvSpPr>
            <a:spLocks noChangeShapeType="1"/>
          </p:cNvSpPr>
          <p:nvPr/>
        </p:nvSpPr>
        <p:spPr bwMode="auto">
          <a:xfrm>
            <a:off x="1897063" y="2962275"/>
            <a:ext cx="5181600"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87" name="Line 23"/>
          <p:cNvSpPr>
            <a:spLocks noChangeShapeType="1"/>
          </p:cNvSpPr>
          <p:nvPr/>
        </p:nvSpPr>
        <p:spPr bwMode="auto">
          <a:xfrm flipH="1">
            <a:off x="2049463" y="4027488"/>
            <a:ext cx="2000250" cy="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88" name="Text Box 24"/>
          <p:cNvSpPr txBox="1">
            <a:spLocks noChangeArrowheads="1"/>
          </p:cNvSpPr>
          <p:nvPr/>
        </p:nvSpPr>
        <p:spPr bwMode="auto">
          <a:xfrm>
            <a:off x="2659063" y="3570288"/>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 f</a:t>
            </a:r>
          </a:p>
        </p:txBody>
      </p:sp>
      <p:sp>
        <p:nvSpPr>
          <p:cNvPr id="472089" name="Line 25"/>
          <p:cNvSpPr>
            <a:spLocks noChangeShapeType="1"/>
          </p:cNvSpPr>
          <p:nvPr/>
        </p:nvSpPr>
        <p:spPr bwMode="auto">
          <a:xfrm>
            <a:off x="2049463" y="2962275"/>
            <a:ext cx="0" cy="129381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90" name="Line 26"/>
          <p:cNvSpPr>
            <a:spLocks noChangeShapeType="1"/>
          </p:cNvSpPr>
          <p:nvPr/>
        </p:nvSpPr>
        <p:spPr bwMode="auto">
          <a:xfrm flipH="1">
            <a:off x="5173663" y="4027488"/>
            <a:ext cx="1828800" cy="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91" name="Text Box 27"/>
          <p:cNvSpPr txBox="1">
            <a:spLocks noChangeArrowheads="1"/>
          </p:cNvSpPr>
          <p:nvPr/>
        </p:nvSpPr>
        <p:spPr bwMode="auto">
          <a:xfrm>
            <a:off x="6088063" y="3570288"/>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 </a:t>
            </a:r>
            <a:r>
              <a:rPr kumimoji="1" lang="en-US" altLang="zh-CN" sz="2400">
                <a:solidFill>
                  <a:srgbClr val="0000FF"/>
                </a:solidFill>
                <a:latin typeface="Tahoma" pitchFamily="34" charset="0"/>
              </a:rPr>
              <a:t>’</a:t>
            </a:r>
          </a:p>
        </p:txBody>
      </p:sp>
      <p:sp>
        <p:nvSpPr>
          <p:cNvPr id="472092" name="Line 28"/>
          <p:cNvSpPr>
            <a:spLocks noChangeShapeType="1"/>
          </p:cNvSpPr>
          <p:nvPr/>
        </p:nvSpPr>
        <p:spPr bwMode="auto">
          <a:xfrm>
            <a:off x="7002463" y="2962275"/>
            <a:ext cx="0" cy="129381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93" name="Rectangle 29"/>
          <p:cNvSpPr>
            <a:spLocks noChangeArrowheads="1"/>
          </p:cNvSpPr>
          <p:nvPr/>
        </p:nvSpPr>
        <p:spPr bwMode="auto">
          <a:xfrm>
            <a:off x="4106863" y="21240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spAutoFit/>
          </a:bodyPr>
          <a:lstStyle/>
          <a:p>
            <a:r>
              <a:rPr kumimoji="1" lang="en-US" altLang="zh-CN" sz="2400" i="1">
                <a:solidFill>
                  <a:srgbClr val="0000FF"/>
                </a:solidFill>
                <a:latin typeface="Times New Roman" pitchFamily="18" charset="0"/>
              </a:rPr>
              <a:t>h</a:t>
            </a:r>
          </a:p>
        </p:txBody>
      </p:sp>
      <p:sp>
        <p:nvSpPr>
          <p:cNvPr id="472094" name="Rectangle 30"/>
          <p:cNvSpPr>
            <a:spLocks noChangeArrowheads="1"/>
          </p:cNvSpPr>
          <p:nvPr/>
        </p:nvSpPr>
        <p:spPr bwMode="auto">
          <a:xfrm>
            <a:off x="4837113" y="21240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spAutoFit/>
          </a:bodyPr>
          <a:lstStyle/>
          <a:p>
            <a:r>
              <a:rPr kumimoji="1" lang="en-US" altLang="zh-CN" sz="2400" i="1">
                <a:solidFill>
                  <a:srgbClr val="0000FF"/>
                </a:solidFill>
                <a:latin typeface="Times New Roman" pitchFamily="18" charset="0"/>
              </a:rPr>
              <a:t>h</a:t>
            </a:r>
          </a:p>
        </p:txBody>
      </p:sp>
      <p:sp>
        <p:nvSpPr>
          <p:cNvPr id="472095" name="Line 31"/>
          <p:cNvSpPr>
            <a:spLocks noChangeShapeType="1"/>
          </p:cNvSpPr>
          <p:nvPr/>
        </p:nvSpPr>
        <p:spPr bwMode="auto">
          <a:xfrm flipV="1">
            <a:off x="3573463" y="1943100"/>
            <a:ext cx="514350" cy="257175"/>
          </a:xfrm>
          <a:prstGeom prst="line">
            <a:avLst/>
          </a:prstGeom>
          <a:noFill/>
          <a:ln w="19050">
            <a:solidFill>
              <a:srgbClr val="008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2096" name="Line 32"/>
          <p:cNvSpPr>
            <a:spLocks noChangeShapeType="1"/>
          </p:cNvSpPr>
          <p:nvPr/>
        </p:nvSpPr>
        <p:spPr bwMode="auto">
          <a:xfrm flipH="1">
            <a:off x="2051050" y="2124075"/>
            <a:ext cx="1674813" cy="857250"/>
          </a:xfrm>
          <a:prstGeom prst="line">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2097" name="Line 33"/>
          <p:cNvSpPr>
            <a:spLocks noChangeShapeType="1"/>
          </p:cNvSpPr>
          <p:nvPr/>
        </p:nvSpPr>
        <p:spPr bwMode="auto">
          <a:xfrm>
            <a:off x="5402263" y="1943100"/>
            <a:ext cx="1752600" cy="0"/>
          </a:xfrm>
          <a:prstGeom prst="line">
            <a:avLst/>
          </a:prstGeom>
          <a:noFill/>
          <a:ln w="19050" cap="sq">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98" name="Line 34"/>
          <p:cNvSpPr>
            <a:spLocks noChangeShapeType="1"/>
          </p:cNvSpPr>
          <p:nvPr/>
        </p:nvSpPr>
        <p:spPr bwMode="auto">
          <a:xfrm flipH="1">
            <a:off x="5097463" y="1943100"/>
            <a:ext cx="381000" cy="0"/>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099" name="Line 35"/>
          <p:cNvSpPr>
            <a:spLocks noChangeShapeType="1"/>
          </p:cNvSpPr>
          <p:nvPr/>
        </p:nvSpPr>
        <p:spPr bwMode="auto">
          <a:xfrm>
            <a:off x="5545138" y="2168525"/>
            <a:ext cx="1433512" cy="8128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2100" name="Line 36"/>
          <p:cNvSpPr>
            <a:spLocks noChangeShapeType="1"/>
          </p:cNvSpPr>
          <p:nvPr/>
        </p:nvSpPr>
        <p:spPr bwMode="auto">
          <a:xfrm>
            <a:off x="5173663" y="1971675"/>
            <a:ext cx="457200" cy="228600"/>
          </a:xfrm>
          <a:prstGeom prst="line">
            <a:avLst/>
          </a:prstGeom>
          <a:noFill/>
          <a:ln w="1905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2101" name="Line 37"/>
          <p:cNvSpPr>
            <a:spLocks noChangeShapeType="1"/>
          </p:cNvSpPr>
          <p:nvPr/>
        </p:nvSpPr>
        <p:spPr bwMode="auto">
          <a:xfrm flipH="1">
            <a:off x="1820863" y="1928813"/>
            <a:ext cx="1981200" cy="0"/>
          </a:xfrm>
          <a:prstGeom prst="line">
            <a:avLst/>
          </a:prstGeom>
          <a:noFill/>
          <a:ln w="19050" cap="sq">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102" name="Line 38"/>
          <p:cNvSpPr>
            <a:spLocks noChangeShapeType="1"/>
          </p:cNvSpPr>
          <p:nvPr/>
        </p:nvSpPr>
        <p:spPr bwMode="auto">
          <a:xfrm flipH="1">
            <a:off x="3725863" y="1943100"/>
            <a:ext cx="1447800" cy="0"/>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2105" name="Rectangle 41"/>
          <p:cNvSpPr>
            <a:spLocks noChangeArrowheads="1"/>
          </p:cNvSpPr>
          <p:nvPr/>
        </p:nvSpPr>
        <p:spPr bwMode="auto">
          <a:xfrm>
            <a:off x="250825" y="5516563"/>
            <a:ext cx="86058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solidFill>
                  <a:srgbClr val="000000"/>
                </a:solidFill>
                <a:latin typeface="Times New Roman" pitchFamily="18" charset="0"/>
              </a:rPr>
              <a:t>        </a:t>
            </a:r>
            <a:r>
              <a:rPr kumimoji="1" lang="zh-CN" altLang="en-US" sz="2400" b="1">
                <a:solidFill>
                  <a:srgbClr val="000000"/>
                </a:solidFill>
                <a:latin typeface="Times New Roman" pitchFamily="18" charset="0"/>
              </a:rPr>
              <a:t>由于这两组光线是共轭的，所以</a:t>
            </a:r>
            <a:r>
              <a:rPr kumimoji="1" lang="en-US" altLang="zh-CN" sz="2400" b="1" i="1">
                <a:solidFill>
                  <a:schemeClr val="hlink"/>
                </a:solidFill>
                <a:latin typeface="Times New Roman" pitchFamily="18" charset="0"/>
              </a:rPr>
              <a:t>Q</a:t>
            </a:r>
            <a:r>
              <a:rPr kumimoji="1" lang="zh-CN" altLang="en-US" sz="2400" b="1">
                <a:solidFill>
                  <a:schemeClr val="hlink"/>
                </a:solidFill>
                <a:latin typeface="Times New Roman" pitchFamily="18" charset="0"/>
              </a:rPr>
              <a:t>与</a:t>
            </a:r>
            <a:r>
              <a:rPr kumimoji="1" lang="en-US" altLang="zh-CN" sz="2400" b="1" i="1">
                <a:solidFill>
                  <a:schemeClr val="hlink"/>
                </a:solidFill>
                <a:latin typeface="Times New Roman" pitchFamily="18" charset="0"/>
              </a:rPr>
              <a:t>Q</a:t>
            </a:r>
            <a:r>
              <a:rPr kumimoji="1" lang="en-US" altLang="zh-CN" sz="2400">
                <a:solidFill>
                  <a:schemeClr val="hlink"/>
                </a:solidFill>
              </a:rPr>
              <a:t>’</a:t>
            </a:r>
            <a:r>
              <a:rPr kumimoji="1" lang="zh-CN" altLang="en-US" sz="2400" b="1">
                <a:solidFill>
                  <a:schemeClr val="hlink"/>
                </a:solidFill>
                <a:latin typeface="Times New Roman" pitchFamily="18" charset="0"/>
              </a:rPr>
              <a:t>点必是共轭点</a:t>
            </a:r>
            <a:r>
              <a:rPr kumimoji="1" lang="zh-CN" altLang="en-US" sz="2400" b="1">
                <a:solidFill>
                  <a:srgbClr val="000000"/>
                </a:solidFill>
                <a:latin typeface="Times New Roman" pitchFamily="18" charset="0"/>
              </a:rPr>
              <a:t>，</a:t>
            </a:r>
            <a:r>
              <a:rPr kumimoji="1" lang="en-US" altLang="zh-CN" sz="2400" b="1" i="1">
                <a:solidFill>
                  <a:srgbClr val="000000"/>
                </a:solidFill>
                <a:latin typeface="Times New Roman" pitchFamily="18" charset="0"/>
              </a:rPr>
              <a:t>QH</a:t>
            </a:r>
            <a:r>
              <a:rPr kumimoji="1" lang="zh-CN" altLang="en-US" sz="2400" b="1">
                <a:solidFill>
                  <a:srgbClr val="000000"/>
                </a:solidFill>
                <a:latin typeface="Times New Roman" pitchFamily="18" charset="0"/>
              </a:rPr>
              <a:t>与</a:t>
            </a:r>
            <a:r>
              <a:rPr kumimoji="1" lang="en-US" altLang="zh-CN" sz="2400" i="1">
                <a:solidFill>
                  <a:srgbClr val="000000"/>
                </a:solidFill>
                <a:latin typeface="Times New Roman" pitchFamily="18" charset="0"/>
              </a:rPr>
              <a:t>Q</a:t>
            </a:r>
            <a:r>
              <a:rPr kumimoji="1" lang="en-US" altLang="zh-CN" sz="2400">
                <a:solidFill>
                  <a:srgbClr val="000000"/>
                </a:solidFill>
              </a:rPr>
              <a:t>’</a:t>
            </a:r>
            <a:r>
              <a:rPr kumimoji="1" lang="en-US" altLang="zh-CN" sz="2400" b="1" i="1">
                <a:solidFill>
                  <a:srgbClr val="000000"/>
                </a:solidFill>
                <a:latin typeface="Times New Roman" pitchFamily="18" charset="0"/>
              </a:rPr>
              <a:t>H</a:t>
            </a:r>
            <a:r>
              <a:rPr kumimoji="1" lang="en-US" altLang="zh-CN" sz="2400">
                <a:solidFill>
                  <a:srgbClr val="000000"/>
                </a:solidFill>
              </a:rPr>
              <a:t>’</a:t>
            </a:r>
            <a:r>
              <a:rPr kumimoji="1" lang="zh-CN" altLang="en-US" sz="2400" b="1">
                <a:solidFill>
                  <a:srgbClr val="000000"/>
                </a:solidFill>
                <a:latin typeface="Times New Roman" pitchFamily="18" charset="0"/>
              </a:rPr>
              <a:t>也是一对共轭面</a:t>
            </a:r>
          </a:p>
        </p:txBody>
      </p:sp>
      <p:sp>
        <p:nvSpPr>
          <p:cNvPr id="472107" name="Text Box 43"/>
          <p:cNvSpPr txBox="1">
            <a:spLocks noChangeArrowheads="1"/>
          </p:cNvSpPr>
          <p:nvPr/>
        </p:nvSpPr>
        <p:spPr bwMode="auto">
          <a:xfrm>
            <a:off x="611188" y="4581525"/>
            <a:ext cx="80645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2400"/>
              <a:t>经过</a:t>
            </a:r>
            <a:r>
              <a:rPr lang="en-US" altLang="zh-CN" sz="2400">
                <a:latin typeface="Times New Roman" pitchFamily="18" charset="0"/>
              </a:rPr>
              <a:t>Q</a:t>
            </a:r>
            <a:r>
              <a:rPr lang="zh-CN" altLang="en-US" sz="2400"/>
              <a:t>的两条光线</a:t>
            </a:r>
            <a:r>
              <a:rPr lang="en-US" altLang="zh-CN" sz="2400"/>
              <a:t>AE</a:t>
            </a:r>
            <a:r>
              <a:rPr lang="en-US" altLang="zh-CN" sz="2400" baseline="-25000"/>
              <a:t>1</a:t>
            </a:r>
            <a:r>
              <a:rPr lang="en-US" altLang="zh-CN" sz="2400"/>
              <a:t> </a:t>
            </a:r>
            <a:r>
              <a:rPr lang="zh-CN" altLang="en-US" sz="2400"/>
              <a:t>与 </a:t>
            </a:r>
            <a:r>
              <a:rPr lang="en-US" altLang="zh-CN" sz="2400"/>
              <a:t>FP</a:t>
            </a:r>
            <a:r>
              <a:rPr lang="en-US" altLang="zh-CN" sz="2400" baseline="-25000"/>
              <a:t>1</a:t>
            </a:r>
            <a:r>
              <a:rPr lang="zh-CN" altLang="en-US" sz="2400"/>
              <a:t>经透镜系统后为</a:t>
            </a:r>
            <a:r>
              <a:rPr lang="en-US" altLang="zh-CN" sz="2400">
                <a:latin typeface="Times New Roman" pitchFamily="18" charset="0"/>
              </a:rPr>
              <a:t>E</a:t>
            </a:r>
            <a:r>
              <a:rPr lang="en-US" altLang="zh-CN" sz="2400" baseline="-25000">
                <a:latin typeface="Times New Roman" pitchFamily="18" charset="0"/>
              </a:rPr>
              <a:t>k</a:t>
            </a:r>
            <a:r>
              <a:rPr lang="en-US" altLang="zh-CN" sz="2400">
                <a:latin typeface="Times New Roman" pitchFamily="18" charset="0"/>
              </a:rPr>
              <a:t>B</a:t>
            </a:r>
            <a:r>
              <a:rPr lang="zh-CN" altLang="en-US" sz="2400">
                <a:latin typeface="Times New Roman" pitchFamily="18" charset="0"/>
              </a:rPr>
              <a:t>与</a:t>
            </a:r>
            <a:r>
              <a:rPr lang="en-US" altLang="zh-CN" sz="2400">
                <a:latin typeface="Times New Roman" pitchFamily="18" charset="0"/>
              </a:rPr>
              <a:t>P</a:t>
            </a:r>
            <a:r>
              <a:rPr lang="en-US" altLang="zh-CN" sz="2400" baseline="-25000">
                <a:latin typeface="Times New Roman" pitchFamily="18" charset="0"/>
              </a:rPr>
              <a:t>k</a:t>
            </a:r>
            <a:r>
              <a:rPr lang="en-US" altLang="zh-CN" sz="2400">
                <a:latin typeface="Times New Roman" pitchFamily="18" charset="0"/>
              </a:rPr>
              <a:t> F’, E</a:t>
            </a:r>
            <a:r>
              <a:rPr lang="en-US" altLang="zh-CN" sz="2400" baseline="-25000">
                <a:latin typeface="Times New Roman" pitchFamily="18" charset="0"/>
              </a:rPr>
              <a:t>k</a:t>
            </a:r>
            <a:r>
              <a:rPr lang="en-US" altLang="zh-CN" sz="2400">
                <a:latin typeface="Times New Roman" pitchFamily="18" charset="0"/>
              </a:rPr>
              <a:t>B</a:t>
            </a:r>
            <a:r>
              <a:rPr lang="zh-CN" altLang="en-US" sz="2400">
                <a:latin typeface="Times New Roman" pitchFamily="18" charset="0"/>
              </a:rPr>
              <a:t>与</a:t>
            </a:r>
            <a:r>
              <a:rPr lang="en-US" altLang="zh-CN" sz="2400">
                <a:latin typeface="Times New Roman" pitchFamily="18" charset="0"/>
              </a:rPr>
              <a:t>P</a:t>
            </a:r>
            <a:r>
              <a:rPr lang="en-US" altLang="zh-CN" sz="2400" baseline="-25000">
                <a:latin typeface="Times New Roman" pitchFamily="18" charset="0"/>
              </a:rPr>
              <a:t>k</a:t>
            </a:r>
            <a:r>
              <a:rPr lang="en-US" altLang="zh-CN" sz="2400">
                <a:latin typeface="Times New Roman" pitchFamily="18" charset="0"/>
              </a:rPr>
              <a:t> F’ </a:t>
            </a:r>
            <a:r>
              <a:rPr lang="zh-CN" altLang="en-US" sz="2400">
                <a:latin typeface="Times New Roman" pitchFamily="18" charset="0"/>
              </a:rPr>
              <a:t>决定Ｑ’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2102"/>
                                        </p:tgtEl>
                                        <p:attrNameLst>
                                          <p:attrName>style.visibility</p:attrName>
                                        </p:attrNameLst>
                                      </p:cBhvr>
                                      <p:to>
                                        <p:strVal val="visible"/>
                                      </p:to>
                                    </p:set>
                                    <p:animEffect transition="in" filter="wipe(left)">
                                      <p:cBhvr>
                                        <p:cTn id="7" dur="2000"/>
                                        <p:tgtEl>
                                          <p:spTgt spid="472102"/>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72100"/>
                                        </p:tgtEl>
                                        <p:attrNameLst>
                                          <p:attrName>style.visibility</p:attrName>
                                        </p:attrNameLst>
                                      </p:cBhvr>
                                      <p:to>
                                        <p:strVal val="visible"/>
                                      </p:to>
                                    </p:set>
                                    <p:animEffect transition="in" filter="wipe(right)">
                                      <p:cBhvr>
                                        <p:cTn id="10" dur="2000"/>
                                        <p:tgtEl>
                                          <p:spTgt spid="472100"/>
                                        </p:tgtEl>
                                      </p:cBhvr>
                                    </p:animEffect>
                                  </p:childTnLst>
                                </p:cTn>
                              </p:par>
                            </p:childTnLst>
                          </p:cTn>
                        </p:par>
                        <p:par>
                          <p:cTn id="11" fill="hold" nodeType="afterGroup">
                            <p:stCondLst>
                              <p:cond delay="2000"/>
                            </p:stCondLst>
                            <p:childTnLst>
                              <p:par>
                                <p:cTn id="12" presetID="22" presetClass="entr" presetSubtype="8" fill="hold" grpId="0" nodeType="afterEffect">
                                  <p:stCondLst>
                                    <p:cond delay="0"/>
                                  </p:stCondLst>
                                  <p:childTnLst>
                                    <p:set>
                                      <p:cBhvr>
                                        <p:cTn id="13" dur="1" fill="hold">
                                          <p:stCondLst>
                                            <p:cond delay="0"/>
                                          </p:stCondLst>
                                        </p:cTn>
                                        <p:tgtEl>
                                          <p:spTgt spid="472081"/>
                                        </p:tgtEl>
                                        <p:attrNameLst>
                                          <p:attrName>style.visibility</p:attrName>
                                        </p:attrNameLst>
                                      </p:cBhvr>
                                      <p:to>
                                        <p:strVal val="visible"/>
                                      </p:to>
                                    </p:set>
                                    <p:animEffect transition="in" filter="wipe(left)">
                                      <p:cBhvr>
                                        <p:cTn id="14" dur="2000"/>
                                        <p:tgtEl>
                                          <p:spTgt spid="472081"/>
                                        </p:tgtEl>
                                      </p:cBhvr>
                                    </p:animEffect>
                                  </p:childTnLst>
                                </p:cTn>
                              </p:par>
                            </p:childTnLst>
                          </p:cTn>
                        </p:par>
                        <p:par>
                          <p:cTn id="15" fill="hold" nodeType="afterGroup">
                            <p:stCondLst>
                              <p:cond delay="4000"/>
                            </p:stCondLst>
                            <p:childTnLst>
                              <p:par>
                                <p:cTn id="16" presetID="22" presetClass="entr" presetSubtype="2" fill="hold" grpId="0" nodeType="afterEffect">
                                  <p:stCondLst>
                                    <p:cond delay="0"/>
                                  </p:stCondLst>
                                  <p:childTnLst>
                                    <p:set>
                                      <p:cBhvr>
                                        <p:cTn id="17" dur="1" fill="hold">
                                          <p:stCondLst>
                                            <p:cond delay="0"/>
                                          </p:stCondLst>
                                        </p:cTn>
                                        <p:tgtEl>
                                          <p:spTgt spid="472098"/>
                                        </p:tgtEl>
                                        <p:attrNameLst>
                                          <p:attrName>style.visibility</p:attrName>
                                        </p:attrNameLst>
                                      </p:cBhvr>
                                      <p:to>
                                        <p:strVal val="visible"/>
                                      </p:to>
                                    </p:set>
                                    <p:animEffect transition="in" filter="wipe(right)">
                                      <p:cBhvr>
                                        <p:cTn id="18" dur="2000"/>
                                        <p:tgtEl>
                                          <p:spTgt spid="472098"/>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72095"/>
                                        </p:tgtEl>
                                        <p:attrNameLst>
                                          <p:attrName>style.visibility</p:attrName>
                                        </p:attrNameLst>
                                      </p:cBhvr>
                                      <p:to>
                                        <p:strVal val="visible"/>
                                      </p:to>
                                    </p:set>
                                    <p:animEffect transition="in" filter="wipe(down)">
                                      <p:cBhvr>
                                        <p:cTn id="21" dur="2000"/>
                                        <p:tgtEl>
                                          <p:spTgt spid="472095"/>
                                        </p:tgtEl>
                                      </p:cBhvr>
                                    </p:animEffect>
                                  </p:childTnLst>
                                </p:cTn>
                              </p:par>
                            </p:childTnLst>
                          </p:cTn>
                        </p:par>
                        <p:par>
                          <p:cTn id="22" fill="hold" nodeType="afterGroup">
                            <p:stCondLst>
                              <p:cond delay="6000"/>
                            </p:stCondLst>
                            <p:childTnLst>
                              <p:par>
                                <p:cTn id="23" presetID="22" presetClass="entr" presetSubtype="8" fill="hold" grpId="0" nodeType="afterEffect">
                                  <p:stCondLst>
                                    <p:cond delay="0"/>
                                  </p:stCondLst>
                                  <p:childTnLst>
                                    <p:set>
                                      <p:cBhvr>
                                        <p:cTn id="24" dur="1" fill="hold">
                                          <p:stCondLst>
                                            <p:cond delay="0"/>
                                          </p:stCondLst>
                                        </p:cTn>
                                        <p:tgtEl>
                                          <p:spTgt spid="472082"/>
                                        </p:tgtEl>
                                        <p:attrNameLst>
                                          <p:attrName>style.visibility</p:attrName>
                                        </p:attrNameLst>
                                      </p:cBhvr>
                                      <p:to>
                                        <p:strVal val="visible"/>
                                      </p:to>
                                    </p:set>
                                    <p:animEffect transition="in" filter="wipe(left)">
                                      <p:cBhvr>
                                        <p:cTn id="25" dur="2000"/>
                                        <p:tgtEl>
                                          <p:spTgt spid="47208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72105"/>
                                        </p:tgtEl>
                                        <p:attrNameLst>
                                          <p:attrName>style.visibility</p:attrName>
                                        </p:attrNameLst>
                                      </p:cBhvr>
                                      <p:to>
                                        <p:strVal val="visible"/>
                                      </p:to>
                                    </p:set>
                                    <p:animEffect transition="in" filter="wipe(left)">
                                      <p:cBhvr>
                                        <p:cTn id="30" dur="2000"/>
                                        <p:tgtEl>
                                          <p:spTgt spid="472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81" grpId="0"/>
      <p:bldP spid="472082" grpId="0"/>
      <p:bldP spid="472095" grpId="0" animBg="1"/>
      <p:bldP spid="472098" grpId="0" animBg="1"/>
      <p:bldP spid="472100" grpId="0" animBg="1"/>
      <p:bldP spid="472102" grpId="0" animBg="1"/>
      <p:bldP spid="47210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Text Box 2"/>
          <p:cNvSpPr txBox="1">
            <a:spLocks noChangeArrowheads="1"/>
          </p:cNvSpPr>
          <p:nvPr/>
        </p:nvSpPr>
        <p:spPr bwMode="auto">
          <a:xfrm>
            <a:off x="323850" y="4508500"/>
            <a:ext cx="6553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i="1">
                <a:solidFill>
                  <a:srgbClr val="0000FF"/>
                </a:solidFill>
                <a:effectLst>
                  <a:outerShdw blurRad="38100" dist="38100" dir="2700000" algn="tl">
                    <a:srgbClr val="C0C0C0"/>
                  </a:outerShdw>
                </a:effectLst>
                <a:latin typeface="Times New Roman" pitchFamily="18" charset="0"/>
              </a:rPr>
              <a:t>结论：</a:t>
            </a:r>
            <a:r>
              <a:rPr kumimoji="1" lang="zh-CN" altLang="en-US" sz="2800" b="1" i="1">
                <a:solidFill>
                  <a:srgbClr val="FF3300"/>
                </a:solidFill>
                <a:effectLst>
                  <a:outerShdw blurRad="38100" dist="38100" dir="2700000" algn="tl">
                    <a:srgbClr val="C0C0C0"/>
                  </a:outerShdw>
                </a:effectLst>
                <a:latin typeface="Times New Roman" pitchFamily="18" charset="0"/>
              </a:rPr>
              <a:t>主平面的横向放大率为＋</a:t>
            </a:r>
            <a:r>
              <a:rPr kumimoji="1" lang="en-US" altLang="zh-CN" sz="2800" b="1" i="1">
                <a:solidFill>
                  <a:srgbClr val="FF3300"/>
                </a:solidFill>
                <a:effectLst>
                  <a:outerShdw blurRad="38100" dist="38100" dir="2700000" algn="tl">
                    <a:srgbClr val="C0C0C0"/>
                  </a:outerShdw>
                </a:effectLst>
                <a:latin typeface="Times New Roman" pitchFamily="18" charset="0"/>
              </a:rPr>
              <a:t>1</a:t>
            </a:r>
            <a:r>
              <a:rPr kumimoji="1" lang="zh-CN" altLang="en-US" sz="2800" b="1">
                <a:solidFill>
                  <a:srgbClr val="FF3300"/>
                </a:solidFill>
                <a:latin typeface="Times New Roman" pitchFamily="18" charset="0"/>
              </a:rPr>
              <a:t>。</a:t>
            </a:r>
          </a:p>
        </p:txBody>
      </p:sp>
      <p:sp>
        <p:nvSpPr>
          <p:cNvPr id="473091" name="Text Box 3"/>
          <p:cNvSpPr txBox="1">
            <a:spLocks noChangeArrowheads="1"/>
          </p:cNvSpPr>
          <p:nvPr/>
        </p:nvSpPr>
        <p:spPr bwMode="auto">
          <a:xfrm>
            <a:off x="395288" y="5084763"/>
            <a:ext cx="62642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dirty="0">
                <a:solidFill>
                  <a:srgbClr val="CC3300"/>
                </a:solidFill>
                <a:latin typeface="Times New Roman" pitchFamily="18" charset="0"/>
              </a:rPr>
              <a:t>※ </a:t>
            </a:r>
            <a:r>
              <a:rPr kumimoji="1" lang="zh-CN" altLang="en-US" sz="2400" b="1" dirty="0">
                <a:solidFill>
                  <a:srgbClr val="3333FF"/>
                </a:solidFill>
                <a:latin typeface="Times New Roman" pitchFamily="18" charset="0"/>
              </a:rPr>
              <a:t>在追迹光线时，出射光线在像方主平面上的投射高度一定与入射光线在物方主平面上的投射高度相等</a:t>
            </a:r>
            <a:r>
              <a:rPr kumimoji="1" lang="zh-CN" altLang="en-US" sz="2400" b="1" dirty="0">
                <a:solidFill>
                  <a:srgbClr val="000000"/>
                </a:solidFill>
                <a:latin typeface="Times New Roman" pitchFamily="18" charset="0"/>
              </a:rPr>
              <a:t>。</a:t>
            </a:r>
            <a:r>
              <a:rPr kumimoji="1" lang="en-US" altLang="zh-CN" sz="2400" b="1" dirty="0">
                <a:solidFill>
                  <a:schemeClr val="hlink"/>
                </a:solidFill>
                <a:latin typeface="Times New Roman" pitchFamily="18" charset="0"/>
              </a:rPr>
              <a:t>!!!</a:t>
            </a:r>
          </a:p>
        </p:txBody>
      </p:sp>
      <p:sp>
        <p:nvSpPr>
          <p:cNvPr id="473093" name="Text Box 5"/>
          <p:cNvSpPr txBox="1">
            <a:spLocks noChangeArrowheads="1"/>
          </p:cNvSpPr>
          <p:nvPr/>
        </p:nvSpPr>
        <p:spPr bwMode="auto">
          <a:xfrm>
            <a:off x="395288" y="4005263"/>
            <a:ext cx="8142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00"/>
                </a:solidFill>
                <a:latin typeface="Times New Roman" pitchFamily="18" charset="0"/>
              </a:rPr>
              <a:t>QH</a:t>
            </a:r>
            <a:r>
              <a:rPr kumimoji="1" lang="zh-CN" altLang="en-US" sz="2400" b="1">
                <a:solidFill>
                  <a:srgbClr val="000000"/>
                </a:solidFill>
                <a:latin typeface="Times New Roman" pitchFamily="18" charset="0"/>
              </a:rPr>
              <a:t>与</a:t>
            </a:r>
            <a:r>
              <a:rPr kumimoji="1" lang="en-US" altLang="zh-CN" sz="2400" b="1" i="1">
                <a:solidFill>
                  <a:srgbClr val="000000"/>
                </a:solidFill>
                <a:latin typeface="Times New Roman" pitchFamily="18" charset="0"/>
              </a:rPr>
              <a:t>Q</a:t>
            </a:r>
            <a:r>
              <a:rPr kumimoji="1" lang="en-US" altLang="zh-CN" sz="2400">
                <a:solidFill>
                  <a:srgbClr val="000000"/>
                </a:solidFill>
                <a:latin typeface="Tahoma" pitchFamily="34" charset="0"/>
              </a:rPr>
              <a:t>’</a:t>
            </a:r>
            <a:r>
              <a:rPr kumimoji="1" lang="en-US" altLang="zh-CN" sz="2400" b="1" i="1">
                <a:solidFill>
                  <a:srgbClr val="000000"/>
                </a:solidFill>
                <a:latin typeface="Times New Roman" pitchFamily="18" charset="0"/>
              </a:rPr>
              <a:t>H</a:t>
            </a:r>
            <a:r>
              <a:rPr kumimoji="1" lang="en-US" altLang="zh-CN" sz="2400">
                <a:solidFill>
                  <a:srgbClr val="000000"/>
                </a:solidFill>
                <a:latin typeface="Tahoma" pitchFamily="34" charset="0"/>
              </a:rPr>
              <a:t>’</a:t>
            </a:r>
            <a:r>
              <a:rPr kumimoji="1" lang="zh-CN" altLang="en-US" sz="2400" b="1">
                <a:solidFill>
                  <a:srgbClr val="000000"/>
                </a:solidFill>
                <a:latin typeface="Times New Roman" pitchFamily="18" charset="0"/>
              </a:rPr>
              <a:t>在光轴同侧，高度都为</a:t>
            </a:r>
            <a:r>
              <a:rPr kumimoji="1" lang="en-US" altLang="zh-CN" sz="2400" b="1" i="1">
                <a:solidFill>
                  <a:srgbClr val="000000"/>
                </a:solidFill>
                <a:latin typeface="Times New Roman" pitchFamily="18" charset="0"/>
              </a:rPr>
              <a:t>h</a:t>
            </a:r>
            <a:r>
              <a:rPr kumimoji="1" lang="zh-CN" altLang="en-US" sz="2400" b="1">
                <a:solidFill>
                  <a:srgbClr val="000000"/>
                </a:solidFill>
                <a:latin typeface="Times New Roman" pitchFamily="18" charset="0"/>
              </a:rPr>
              <a:t>，横向放大率</a:t>
            </a:r>
            <a:r>
              <a:rPr kumimoji="1" lang="en-US" altLang="zh-CN" sz="2400" b="1" i="1">
                <a:solidFill>
                  <a:srgbClr val="FF3300"/>
                </a:solidFill>
                <a:latin typeface="Tahoma" pitchFamily="34" charset="0"/>
              </a:rPr>
              <a:t>β</a:t>
            </a:r>
            <a:r>
              <a:rPr kumimoji="1" lang="zh-CN" altLang="en-US" sz="2400" b="1">
                <a:solidFill>
                  <a:srgbClr val="FF3300"/>
                </a:solidFill>
                <a:latin typeface="Tahoma" pitchFamily="34" charset="0"/>
              </a:rPr>
              <a:t>＝＋</a:t>
            </a:r>
            <a:r>
              <a:rPr kumimoji="1" lang="en-US" altLang="zh-CN" sz="2400" b="1">
                <a:solidFill>
                  <a:srgbClr val="FF3300"/>
                </a:solidFill>
                <a:latin typeface="Tahoma" pitchFamily="34" charset="0"/>
              </a:rPr>
              <a:t>1</a:t>
            </a:r>
          </a:p>
        </p:txBody>
      </p:sp>
      <p:grpSp>
        <p:nvGrpSpPr>
          <p:cNvPr id="473095" name="Group 7"/>
          <p:cNvGrpSpPr>
            <a:grpSpLocks/>
          </p:cNvGrpSpPr>
          <p:nvPr/>
        </p:nvGrpSpPr>
        <p:grpSpPr bwMode="auto">
          <a:xfrm>
            <a:off x="1751013" y="725488"/>
            <a:ext cx="5943600" cy="3351212"/>
            <a:chOff x="1103" y="253"/>
            <a:chExt cx="3744" cy="2111"/>
          </a:xfrm>
        </p:grpSpPr>
        <p:sp>
          <p:nvSpPr>
            <p:cNvPr id="473096" name="Freeform 8"/>
            <p:cNvSpPr>
              <a:spLocks/>
            </p:cNvSpPr>
            <p:nvPr/>
          </p:nvSpPr>
          <p:spPr bwMode="auto">
            <a:xfrm>
              <a:off x="2219" y="630"/>
              <a:ext cx="372" cy="1632"/>
            </a:xfrm>
            <a:custGeom>
              <a:avLst/>
              <a:gdLst>
                <a:gd name="T0" fmla="*/ 2604 w 2604"/>
                <a:gd name="T1" fmla="*/ 0 h 11424"/>
                <a:gd name="T2" fmla="*/ 1843 w 2604"/>
                <a:gd name="T3" fmla="*/ 763 h 11424"/>
                <a:gd name="T4" fmla="*/ 1198 w 2604"/>
                <a:gd name="T5" fmla="*/ 1627 h 11424"/>
                <a:gd name="T6" fmla="*/ 683 w 2604"/>
                <a:gd name="T7" fmla="*/ 2574 h 11424"/>
                <a:gd name="T8" fmla="*/ 306 w 2604"/>
                <a:gd name="T9" fmla="*/ 3584 h 11424"/>
                <a:gd name="T10" fmla="*/ 78 w 2604"/>
                <a:gd name="T11" fmla="*/ 4637 h 11424"/>
                <a:gd name="T12" fmla="*/ 0 w 2604"/>
                <a:gd name="T13" fmla="*/ 5712 h 11424"/>
                <a:gd name="T14" fmla="*/ 78 w 2604"/>
                <a:gd name="T15" fmla="*/ 6787 h 11424"/>
                <a:gd name="T16" fmla="*/ 306 w 2604"/>
                <a:gd name="T17" fmla="*/ 7841 h 11424"/>
                <a:gd name="T18" fmla="*/ 683 w 2604"/>
                <a:gd name="T19" fmla="*/ 8851 h 11424"/>
                <a:gd name="T20" fmla="*/ 1198 w 2604"/>
                <a:gd name="T21" fmla="*/ 9798 h 11424"/>
                <a:gd name="T22" fmla="*/ 1843 w 2604"/>
                <a:gd name="T23" fmla="*/ 10662 h 11424"/>
                <a:gd name="T24" fmla="*/ 2604 w 2604"/>
                <a:gd name="T25" fmla="*/ 11424 h 1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04" h="11424">
                  <a:moveTo>
                    <a:pt x="2604" y="0"/>
                  </a:moveTo>
                  <a:lnTo>
                    <a:pt x="1843" y="763"/>
                  </a:lnTo>
                  <a:lnTo>
                    <a:pt x="1198" y="1627"/>
                  </a:lnTo>
                  <a:lnTo>
                    <a:pt x="683" y="2574"/>
                  </a:lnTo>
                  <a:lnTo>
                    <a:pt x="306" y="3584"/>
                  </a:lnTo>
                  <a:lnTo>
                    <a:pt x="78" y="4637"/>
                  </a:lnTo>
                  <a:lnTo>
                    <a:pt x="0" y="5712"/>
                  </a:lnTo>
                  <a:lnTo>
                    <a:pt x="78" y="6787"/>
                  </a:lnTo>
                  <a:lnTo>
                    <a:pt x="306" y="7841"/>
                  </a:lnTo>
                  <a:lnTo>
                    <a:pt x="683" y="8851"/>
                  </a:lnTo>
                  <a:lnTo>
                    <a:pt x="1198" y="9798"/>
                  </a:lnTo>
                  <a:lnTo>
                    <a:pt x="1843" y="10662"/>
                  </a:lnTo>
                  <a:lnTo>
                    <a:pt x="2604" y="11424"/>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3097" name="Freeform 9"/>
            <p:cNvSpPr>
              <a:spLocks/>
            </p:cNvSpPr>
            <p:nvPr/>
          </p:nvSpPr>
          <p:spPr bwMode="auto">
            <a:xfrm>
              <a:off x="3323" y="630"/>
              <a:ext cx="372" cy="1632"/>
            </a:xfrm>
            <a:custGeom>
              <a:avLst/>
              <a:gdLst>
                <a:gd name="T0" fmla="*/ 0 w 2604"/>
                <a:gd name="T1" fmla="*/ 11424 h 11424"/>
                <a:gd name="T2" fmla="*/ 762 w 2604"/>
                <a:gd name="T3" fmla="*/ 10662 h 11424"/>
                <a:gd name="T4" fmla="*/ 1407 w 2604"/>
                <a:gd name="T5" fmla="*/ 9798 h 11424"/>
                <a:gd name="T6" fmla="*/ 1922 w 2604"/>
                <a:gd name="T7" fmla="*/ 8851 h 11424"/>
                <a:gd name="T8" fmla="*/ 2299 w 2604"/>
                <a:gd name="T9" fmla="*/ 7841 h 11424"/>
                <a:gd name="T10" fmla="*/ 2527 w 2604"/>
                <a:gd name="T11" fmla="*/ 6787 h 11424"/>
                <a:gd name="T12" fmla="*/ 2604 w 2604"/>
                <a:gd name="T13" fmla="*/ 5712 h 11424"/>
                <a:gd name="T14" fmla="*/ 2527 w 2604"/>
                <a:gd name="T15" fmla="*/ 4637 h 11424"/>
                <a:gd name="T16" fmla="*/ 2299 w 2604"/>
                <a:gd name="T17" fmla="*/ 3584 h 11424"/>
                <a:gd name="T18" fmla="*/ 1922 w 2604"/>
                <a:gd name="T19" fmla="*/ 2574 h 11424"/>
                <a:gd name="T20" fmla="*/ 1407 w 2604"/>
                <a:gd name="T21" fmla="*/ 1627 h 11424"/>
                <a:gd name="T22" fmla="*/ 762 w 2604"/>
                <a:gd name="T23" fmla="*/ 763 h 11424"/>
                <a:gd name="T24" fmla="*/ 0 w 2604"/>
                <a:gd name="T25" fmla="*/ 0 h 1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04" h="11424">
                  <a:moveTo>
                    <a:pt x="0" y="11424"/>
                  </a:moveTo>
                  <a:lnTo>
                    <a:pt x="762" y="10662"/>
                  </a:lnTo>
                  <a:lnTo>
                    <a:pt x="1407" y="9798"/>
                  </a:lnTo>
                  <a:lnTo>
                    <a:pt x="1922" y="8851"/>
                  </a:lnTo>
                  <a:lnTo>
                    <a:pt x="2299" y="7841"/>
                  </a:lnTo>
                  <a:lnTo>
                    <a:pt x="2527" y="6787"/>
                  </a:lnTo>
                  <a:lnTo>
                    <a:pt x="2604" y="5712"/>
                  </a:lnTo>
                  <a:lnTo>
                    <a:pt x="2527" y="4637"/>
                  </a:lnTo>
                  <a:lnTo>
                    <a:pt x="2299" y="3584"/>
                  </a:lnTo>
                  <a:lnTo>
                    <a:pt x="1922" y="2574"/>
                  </a:lnTo>
                  <a:lnTo>
                    <a:pt x="1407" y="1627"/>
                  </a:lnTo>
                  <a:lnTo>
                    <a:pt x="762" y="763"/>
                  </a:lnTo>
                  <a:lnTo>
                    <a:pt x="0" y="0"/>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3098" name="Line 10"/>
            <p:cNvSpPr>
              <a:spLocks noChangeShapeType="1"/>
            </p:cNvSpPr>
            <p:nvPr/>
          </p:nvSpPr>
          <p:spPr bwMode="auto">
            <a:xfrm>
              <a:off x="2627" y="480"/>
              <a:ext cx="1" cy="1884"/>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3099" name="Text Box 11"/>
            <p:cNvSpPr txBox="1">
              <a:spLocks noChangeArrowheads="1"/>
            </p:cNvSpPr>
            <p:nvPr/>
          </p:nvSpPr>
          <p:spPr bwMode="auto">
            <a:xfrm>
              <a:off x="2504" y="253"/>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400" b="1">
                  <a:solidFill>
                    <a:srgbClr val="FF0000"/>
                  </a:solidFill>
                  <a:latin typeface="Times New Roman" pitchFamily="18" charset="0"/>
                </a:rPr>
                <a:t>光学系统</a:t>
              </a:r>
            </a:p>
          </p:txBody>
        </p:sp>
        <p:sp>
          <p:nvSpPr>
            <p:cNvPr id="473100" name="Text Box 12"/>
            <p:cNvSpPr txBox="1">
              <a:spLocks noChangeArrowheads="1"/>
            </p:cNvSpPr>
            <p:nvPr/>
          </p:nvSpPr>
          <p:spPr bwMode="auto">
            <a:xfrm>
              <a:off x="2207"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E</a:t>
              </a:r>
              <a:r>
                <a:rPr kumimoji="1" lang="en-US" altLang="zh-CN" sz="2400" baseline="-25000">
                  <a:solidFill>
                    <a:srgbClr val="0000FF"/>
                  </a:solidFill>
                  <a:latin typeface="Times New Roman" pitchFamily="18" charset="0"/>
                </a:rPr>
                <a:t>1</a:t>
              </a:r>
            </a:p>
          </p:txBody>
        </p:sp>
        <p:sp>
          <p:nvSpPr>
            <p:cNvPr id="473101" name="Text Box 13"/>
            <p:cNvSpPr txBox="1">
              <a:spLocks noChangeArrowheads="1"/>
            </p:cNvSpPr>
            <p:nvPr/>
          </p:nvSpPr>
          <p:spPr bwMode="auto">
            <a:xfrm>
              <a:off x="3455"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E</a:t>
              </a:r>
              <a:r>
                <a:rPr kumimoji="1" lang="en-US" altLang="zh-CN" sz="2400">
                  <a:solidFill>
                    <a:srgbClr val="0000FF"/>
                  </a:solidFill>
                  <a:latin typeface="Times New Roman" pitchFamily="18" charset="0"/>
                </a:rPr>
                <a:t> </a:t>
              </a:r>
              <a:r>
                <a:rPr kumimoji="1" lang="en-US" altLang="zh-CN" sz="2400" baseline="-25000">
                  <a:solidFill>
                    <a:srgbClr val="0000FF"/>
                  </a:solidFill>
                  <a:latin typeface="Times New Roman" pitchFamily="18" charset="0"/>
                </a:rPr>
                <a:t>k</a:t>
              </a:r>
            </a:p>
          </p:txBody>
        </p:sp>
        <p:sp>
          <p:nvSpPr>
            <p:cNvPr id="473102" name="Text Box 14"/>
            <p:cNvSpPr txBox="1">
              <a:spLocks noChangeArrowheads="1"/>
            </p:cNvSpPr>
            <p:nvPr/>
          </p:nvSpPr>
          <p:spPr bwMode="auto">
            <a:xfrm>
              <a:off x="4415"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B</a:t>
              </a:r>
              <a:endParaRPr kumimoji="1" lang="en-US" altLang="zh-CN" sz="2400" b="1" i="1" baseline="-25000">
                <a:solidFill>
                  <a:srgbClr val="0000FF"/>
                </a:solidFill>
                <a:latin typeface="Times New Roman" pitchFamily="18" charset="0"/>
              </a:endParaRPr>
            </a:p>
          </p:txBody>
        </p:sp>
        <p:sp>
          <p:nvSpPr>
            <p:cNvPr id="473103" name="Text Box 15"/>
            <p:cNvSpPr txBox="1">
              <a:spLocks noChangeArrowheads="1"/>
            </p:cNvSpPr>
            <p:nvPr/>
          </p:nvSpPr>
          <p:spPr bwMode="auto">
            <a:xfrm>
              <a:off x="1103"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A</a:t>
              </a:r>
              <a:endParaRPr kumimoji="1" lang="en-US" altLang="zh-CN" sz="2400" b="1" i="1" baseline="-25000">
                <a:solidFill>
                  <a:srgbClr val="0000FF"/>
                </a:solidFill>
                <a:latin typeface="Times New Roman" pitchFamily="18" charset="0"/>
              </a:endParaRPr>
            </a:p>
          </p:txBody>
        </p:sp>
        <p:sp>
          <p:nvSpPr>
            <p:cNvPr id="473104" name="Text Box 16"/>
            <p:cNvSpPr txBox="1">
              <a:spLocks noChangeArrowheads="1"/>
            </p:cNvSpPr>
            <p:nvPr/>
          </p:nvSpPr>
          <p:spPr bwMode="auto">
            <a:xfrm>
              <a:off x="1967" y="143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O</a:t>
              </a:r>
              <a:r>
                <a:rPr kumimoji="1" lang="en-US" altLang="zh-CN" sz="2400" baseline="-25000">
                  <a:solidFill>
                    <a:srgbClr val="0000FF"/>
                  </a:solidFill>
                  <a:latin typeface="Times New Roman" pitchFamily="18" charset="0"/>
                </a:rPr>
                <a:t>1</a:t>
              </a:r>
            </a:p>
          </p:txBody>
        </p:sp>
        <p:sp>
          <p:nvSpPr>
            <p:cNvPr id="473105" name="Text Box 17"/>
            <p:cNvSpPr txBox="1">
              <a:spLocks noChangeArrowheads="1"/>
            </p:cNvSpPr>
            <p:nvPr/>
          </p:nvSpPr>
          <p:spPr bwMode="auto">
            <a:xfrm>
              <a:off x="3647" y="143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a:solidFill>
                    <a:srgbClr val="0000FF"/>
                  </a:solidFill>
                  <a:latin typeface="Times New Roman" pitchFamily="18" charset="0"/>
                </a:rPr>
                <a:t>O</a:t>
              </a:r>
              <a:r>
                <a:rPr kumimoji="1" lang="en-US" altLang="zh-CN" baseline="-25000">
                  <a:solidFill>
                    <a:srgbClr val="0000FF"/>
                  </a:solidFill>
                  <a:latin typeface="Times New Roman" pitchFamily="18" charset="0"/>
                </a:rPr>
                <a:t>K</a:t>
              </a:r>
            </a:p>
          </p:txBody>
        </p:sp>
        <p:sp>
          <p:nvSpPr>
            <p:cNvPr id="473106" name="Text Box 18"/>
            <p:cNvSpPr txBox="1">
              <a:spLocks noChangeArrowheads="1"/>
            </p:cNvSpPr>
            <p:nvPr/>
          </p:nvSpPr>
          <p:spPr bwMode="auto">
            <a:xfrm>
              <a:off x="2296" y="899"/>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P</a:t>
              </a:r>
              <a:r>
                <a:rPr kumimoji="1" lang="en-US" altLang="zh-CN" sz="2400" baseline="-25000">
                  <a:solidFill>
                    <a:srgbClr val="0000FF"/>
                  </a:solidFill>
                  <a:latin typeface="Times New Roman" pitchFamily="18" charset="0"/>
                </a:rPr>
                <a:t>1</a:t>
              </a:r>
            </a:p>
          </p:txBody>
        </p:sp>
        <p:sp>
          <p:nvSpPr>
            <p:cNvPr id="473107" name="Text Box 19"/>
            <p:cNvSpPr txBox="1">
              <a:spLocks noChangeArrowheads="1"/>
            </p:cNvSpPr>
            <p:nvPr/>
          </p:nvSpPr>
          <p:spPr bwMode="auto">
            <a:xfrm>
              <a:off x="3311" y="858"/>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P</a:t>
              </a:r>
              <a:r>
                <a:rPr kumimoji="1" lang="en-US" altLang="zh-CN" sz="2400">
                  <a:solidFill>
                    <a:srgbClr val="0000FF"/>
                  </a:solidFill>
                  <a:latin typeface="Times New Roman" pitchFamily="18" charset="0"/>
                </a:rPr>
                <a:t> </a:t>
              </a:r>
              <a:r>
                <a:rPr kumimoji="1" lang="en-US" altLang="zh-CN" sz="2400" baseline="-25000">
                  <a:solidFill>
                    <a:srgbClr val="0000FF"/>
                  </a:solidFill>
                  <a:latin typeface="Times New Roman" pitchFamily="18" charset="0"/>
                </a:rPr>
                <a:t>k</a:t>
              </a:r>
            </a:p>
          </p:txBody>
        </p:sp>
        <p:sp>
          <p:nvSpPr>
            <p:cNvPr id="473108" name="Text Box 20"/>
            <p:cNvSpPr txBox="1">
              <a:spLocks noChangeArrowheads="1"/>
            </p:cNvSpPr>
            <p:nvPr/>
          </p:nvSpPr>
          <p:spPr bwMode="auto">
            <a:xfrm>
              <a:off x="1103" y="1434"/>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a:t>
              </a:r>
            </a:p>
          </p:txBody>
        </p:sp>
        <p:sp>
          <p:nvSpPr>
            <p:cNvPr id="473109" name="Text Box 21"/>
            <p:cNvSpPr txBox="1">
              <a:spLocks noChangeArrowheads="1"/>
            </p:cNvSpPr>
            <p:nvPr/>
          </p:nvSpPr>
          <p:spPr bwMode="auto">
            <a:xfrm>
              <a:off x="4511" y="1434"/>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a:t>
              </a:r>
              <a:r>
                <a:rPr kumimoji="1" lang="en-US" altLang="zh-CN" sz="2400" b="1" i="1">
                  <a:solidFill>
                    <a:srgbClr val="0000FF"/>
                  </a:solidFill>
                  <a:latin typeface="Times New Roman" pitchFamily="18" charset="0"/>
                  <a:cs typeface="Times New Roman" pitchFamily="18" charset="0"/>
                </a:rPr>
                <a:t>'</a:t>
              </a:r>
              <a:endParaRPr kumimoji="1" lang="en-US" altLang="zh-CN" sz="2400" b="1" i="1">
                <a:solidFill>
                  <a:srgbClr val="0000FF"/>
                </a:solidFill>
                <a:latin typeface="Times New Roman" pitchFamily="18" charset="0"/>
              </a:endParaRPr>
            </a:p>
          </p:txBody>
        </p:sp>
        <p:sp>
          <p:nvSpPr>
            <p:cNvPr id="473110" name="Text Box 22"/>
            <p:cNvSpPr txBox="1">
              <a:spLocks noChangeArrowheads="1"/>
            </p:cNvSpPr>
            <p:nvPr/>
          </p:nvSpPr>
          <p:spPr bwMode="auto">
            <a:xfrm>
              <a:off x="3023"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Q</a:t>
              </a:r>
              <a:r>
                <a:rPr kumimoji="1" lang="en-US" altLang="zh-CN" sz="2400" b="1" i="1">
                  <a:solidFill>
                    <a:srgbClr val="0000FF"/>
                  </a:solidFill>
                  <a:latin typeface="Times New Roman" pitchFamily="18" charset="0"/>
                  <a:cs typeface="Times New Roman" pitchFamily="18" charset="0"/>
                </a:rPr>
                <a:t>'</a:t>
              </a:r>
              <a:endParaRPr kumimoji="1" lang="en-US" altLang="zh-CN" sz="2400" b="1" i="1" baseline="-25000">
                <a:solidFill>
                  <a:srgbClr val="0000FF"/>
                </a:solidFill>
                <a:latin typeface="Times New Roman" pitchFamily="18" charset="0"/>
              </a:endParaRPr>
            </a:p>
          </p:txBody>
        </p:sp>
        <p:sp>
          <p:nvSpPr>
            <p:cNvPr id="473111" name="Text Box 23"/>
            <p:cNvSpPr txBox="1">
              <a:spLocks noChangeArrowheads="1"/>
            </p:cNvSpPr>
            <p:nvPr/>
          </p:nvSpPr>
          <p:spPr bwMode="auto">
            <a:xfrm>
              <a:off x="2639" y="47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Q</a:t>
              </a:r>
              <a:endParaRPr kumimoji="1" lang="en-US" altLang="zh-CN" sz="2400" b="1" i="1" baseline="-25000">
                <a:solidFill>
                  <a:srgbClr val="0000FF"/>
                </a:solidFill>
                <a:latin typeface="Times New Roman" pitchFamily="18" charset="0"/>
              </a:endParaRPr>
            </a:p>
          </p:txBody>
        </p:sp>
        <p:sp>
          <p:nvSpPr>
            <p:cNvPr id="473112" name="Text Box 24"/>
            <p:cNvSpPr txBox="1">
              <a:spLocks noChangeArrowheads="1"/>
            </p:cNvSpPr>
            <p:nvPr/>
          </p:nvSpPr>
          <p:spPr bwMode="auto">
            <a:xfrm>
              <a:off x="3311" y="1194"/>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latin typeface="Times New Roman" pitchFamily="18" charset="0"/>
                </a:rPr>
                <a:t>H</a:t>
              </a:r>
              <a:r>
                <a:rPr kumimoji="1" lang="en-US" altLang="zh-CN" sz="2000" b="1" i="1">
                  <a:latin typeface="Times New Roman" pitchFamily="18" charset="0"/>
                  <a:cs typeface="Times New Roman" pitchFamily="18" charset="0"/>
                </a:rPr>
                <a:t>'</a:t>
              </a:r>
              <a:endParaRPr kumimoji="1" lang="en-US" altLang="zh-CN" sz="2000" b="1" i="1" baseline="-25000">
                <a:latin typeface="Times New Roman" pitchFamily="18" charset="0"/>
              </a:endParaRPr>
            </a:p>
          </p:txBody>
        </p:sp>
        <p:sp>
          <p:nvSpPr>
            <p:cNvPr id="473113" name="Text Box 25"/>
            <p:cNvSpPr txBox="1">
              <a:spLocks noChangeArrowheads="1"/>
            </p:cNvSpPr>
            <p:nvPr/>
          </p:nvSpPr>
          <p:spPr bwMode="auto">
            <a:xfrm>
              <a:off x="2591" y="1194"/>
              <a:ext cx="3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b="1" i="1">
                  <a:solidFill>
                    <a:srgbClr val="0000FF"/>
                  </a:solidFill>
                  <a:latin typeface="Times New Roman" pitchFamily="18" charset="0"/>
                </a:rPr>
                <a:t>H</a:t>
              </a:r>
              <a:endParaRPr kumimoji="1" lang="en-US" altLang="zh-CN" sz="2000" b="1" i="1" baseline="-25000">
                <a:solidFill>
                  <a:srgbClr val="0000FF"/>
                </a:solidFill>
                <a:latin typeface="Times New Roman" pitchFamily="18" charset="0"/>
              </a:endParaRPr>
            </a:p>
          </p:txBody>
        </p:sp>
        <p:sp>
          <p:nvSpPr>
            <p:cNvPr id="473114" name="Line 26"/>
            <p:cNvSpPr>
              <a:spLocks noChangeShapeType="1"/>
            </p:cNvSpPr>
            <p:nvPr/>
          </p:nvSpPr>
          <p:spPr bwMode="auto">
            <a:xfrm>
              <a:off x="3311" y="474"/>
              <a:ext cx="0" cy="1872"/>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15" name="Line 27"/>
            <p:cNvSpPr>
              <a:spLocks noChangeShapeType="1"/>
            </p:cNvSpPr>
            <p:nvPr/>
          </p:nvSpPr>
          <p:spPr bwMode="auto">
            <a:xfrm>
              <a:off x="1247" y="1434"/>
              <a:ext cx="3264" cy="0"/>
            </a:xfrm>
            <a:prstGeom prst="line">
              <a:avLst/>
            </a:prstGeom>
            <a:noFill/>
            <a:ln w="19050" cap="sq">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16" name="Line 28"/>
            <p:cNvSpPr>
              <a:spLocks noChangeShapeType="1"/>
            </p:cNvSpPr>
            <p:nvPr/>
          </p:nvSpPr>
          <p:spPr bwMode="auto">
            <a:xfrm flipH="1">
              <a:off x="1343" y="2106"/>
              <a:ext cx="1259" cy="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17" name="Text Box 29"/>
            <p:cNvSpPr txBox="1">
              <a:spLocks noChangeArrowheads="1"/>
            </p:cNvSpPr>
            <p:nvPr/>
          </p:nvSpPr>
          <p:spPr bwMode="auto">
            <a:xfrm>
              <a:off x="1727" y="1818"/>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 f</a:t>
              </a:r>
            </a:p>
          </p:txBody>
        </p:sp>
        <p:sp>
          <p:nvSpPr>
            <p:cNvPr id="473118" name="Line 30"/>
            <p:cNvSpPr>
              <a:spLocks noChangeShapeType="1"/>
            </p:cNvSpPr>
            <p:nvPr/>
          </p:nvSpPr>
          <p:spPr bwMode="auto">
            <a:xfrm>
              <a:off x="1343" y="1434"/>
              <a:ext cx="0" cy="816"/>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19" name="Line 31"/>
            <p:cNvSpPr>
              <a:spLocks noChangeShapeType="1"/>
            </p:cNvSpPr>
            <p:nvPr/>
          </p:nvSpPr>
          <p:spPr bwMode="auto">
            <a:xfrm flipH="1">
              <a:off x="3311" y="2106"/>
              <a:ext cx="1152" cy="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20" name="Text Box 32"/>
            <p:cNvSpPr txBox="1">
              <a:spLocks noChangeArrowheads="1"/>
            </p:cNvSpPr>
            <p:nvPr/>
          </p:nvSpPr>
          <p:spPr bwMode="auto">
            <a:xfrm>
              <a:off x="3887" y="1818"/>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400" b="1" i="1">
                  <a:solidFill>
                    <a:srgbClr val="0000FF"/>
                  </a:solidFill>
                  <a:latin typeface="Times New Roman" pitchFamily="18" charset="0"/>
                </a:rPr>
                <a:t>f </a:t>
              </a:r>
              <a:r>
                <a:rPr kumimoji="1" lang="en-US" altLang="zh-CN" sz="2400">
                  <a:solidFill>
                    <a:srgbClr val="0000FF"/>
                  </a:solidFill>
                  <a:latin typeface="Tahoma" pitchFamily="34" charset="0"/>
                </a:rPr>
                <a:t>’</a:t>
              </a:r>
            </a:p>
          </p:txBody>
        </p:sp>
        <p:sp>
          <p:nvSpPr>
            <p:cNvPr id="473121" name="Line 33"/>
            <p:cNvSpPr>
              <a:spLocks noChangeShapeType="1"/>
            </p:cNvSpPr>
            <p:nvPr/>
          </p:nvSpPr>
          <p:spPr bwMode="auto">
            <a:xfrm>
              <a:off x="4463" y="1434"/>
              <a:ext cx="0" cy="816"/>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22" name="Rectangle 34"/>
            <p:cNvSpPr>
              <a:spLocks noChangeArrowheads="1"/>
            </p:cNvSpPr>
            <p:nvPr/>
          </p:nvSpPr>
          <p:spPr bwMode="auto">
            <a:xfrm>
              <a:off x="2639" y="906"/>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spAutoFit/>
            </a:bodyPr>
            <a:lstStyle/>
            <a:p>
              <a:r>
                <a:rPr kumimoji="1" lang="en-US" altLang="zh-CN" sz="2400" i="1">
                  <a:solidFill>
                    <a:srgbClr val="0000FF"/>
                  </a:solidFill>
                  <a:latin typeface="Times New Roman" pitchFamily="18" charset="0"/>
                </a:rPr>
                <a:t>h</a:t>
              </a:r>
            </a:p>
          </p:txBody>
        </p:sp>
        <p:sp>
          <p:nvSpPr>
            <p:cNvPr id="473123" name="Rectangle 35"/>
            <p:cNvSpPr>
              <a:spLocks noChangeArrowheads="1"/>
            </p:cNvSpPr>
            <p:nvPr/>
          </p:nvSpPr>
          <p:spPr bwMode="auto">
            <a:xfrm>
              <a:off x="3099" y="906"/>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spAutoFit/>
            </a:bodyPr>
            <a:lstStyle/>
            <a:p>
              <a:r>
                <a:rPr kumimoji="1" lang="en-US" altLang="zh-CN" sz="2400" i="1">
                  <a:solidFill>
                    <a:srgbClr val="0000FF"/>
                  </a:solidFill>
                  <a:latin typeface="Times New Roman" pitchFamily="18" charset="0"/>
                </a:rPr>
                <a:t>h</a:t>
              </a:r>
            </a:p>
          </p:txBody>
        </p:sp>
        <p:sp>
          <p:nvSpPr>
            <p:cNvPr id="473124" name="Line 36"/>
            <p:cNvSpPr>
              <a:spLocks noChangeShapeType="1"/>
            </p:cNvSpPr>
            <p:nvPr/>
          </p:nvSpPr>
          <p:spPr bwMode="auto">
            <a:xfrm flipV="1">
              <a:off x="2303" y="792"/>
              <a:ext cx="324" cy="162"/>
            </a:xfrm>
            <a:prstGeom prst="line">
              <a:avLst/>
            </a:prstGeom>
            <a:noFill/>
            <a:ln w="19050">
              <a:solidFill>
                <a:srgbClr val="008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3125" name="Line 37"/>
            <p:cNvSpPr>
              <a:spLocks noChangeShapeType="1"/>
            </p:cNvSpPr>
            <p:nvPr/>
          </p:nvSpPr>
          <p:spPr bwMode="auto">
            <a:xfrm flipH="1">
              <a:off x="1344" y="906"/>
              <a:ext cx="1055" cy="540"/>
            </a:xfrm>
            <a:prstGeom prst="line">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3126" name="Line 38"/>
            <p:cNvSpPr>
              <a:spLocks noChangeShapeType="1"/>
            </p:cNvSpPr>
            <p:nvPr/>
          </p:nvSpPr>
          <p:spPr bwMode="auto">
            <a:xfrm>
              <a:off x="3455" y="792"/>
              <a:ext cx="1104" cy="0"/>
            </a:xfrm>
            <a:prstGeom prst="line">
              <a:avLst/>
            </a:prstGeom>
            <a:noFill/>
            <a:ln w="19050" cap="sq">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27" name="Line 39"/>
            <p:cNvSpPr>
              <a:spLocks noChangeShapeType="1"/>
            </p:cNvSpPr>
            <p:nvPr/>
          </p:nvSpPr>
          <p:spPr bwMode="auto">
            <a:xfrm flipH="1">
              <a:off x="3263" y="792"/>
              <a:ext cx="240" cy="0"/>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28" name="Line 40"/>
            <p:cNvSpPr>
              <a:spLocks noChangeShapeType="1"/>
            </p:cNvSpPr>
            <p:nvPr/>
          </p:nvSpPr>
          <p:spPr bwMode="auto">
            <a:xfrm>
              <a:off x="3545" y="934"/>
              <a:ext cx="903" cy="512"/>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3129" name="Line 41"/>
            <p:cNvSpPr>
              <a:spLocks noChangeShapeType="1"/>
            </p:cNvSpPr>
            <p:nvPr/>
          </p:nvSpPr>
          <p:spPr bwMode="auto">
            <a:xfrm>
              <a:off x="3311" y="810"/>
              <a:ext cx="288" cy="144"/>
            </a:xfrm>
            <a:prstGeom prst="line">
              <a:avLst/>
            </a:prstGeom>
            <a:noFill/>
            <a:ln w="1905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3130" name="Line 42"/>
            <p:cNvSpPr>
              <a:spLocks noChangeShapeType="1"/>
            </p:cNvSpPr>
            <p:nvPr/>
          </p:nvSpPr>
          <p:spPr bwMode="auto">
            <a:xfrm flipH="1">
              <a:off x="1199" y="783"/>
              <a:ext cx="1248" cy="0"/>
            </a:xfrm>
            <a:prstGeom prst="line">
              <a:avLst/>
            </a:prstGeom>
            <a:noFill/>
            <a:ln w="19050" cap="sq">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73131" name="Line 43"/>
            <p:cNvSpPr>
              <a:spLocks noChangeShapeType="1"/>
            </p:cNvSpPr>
            <p:nvPr/>
          </p:nvSpPr>
          <p:spPr bwMode="auto">
            <a:xfrm flipH="1">
              <a:off x="2399" y="792"/>
              <a:ext cx="912" cy="0"/>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3090"/>
                                        </p:tgtEl>
                                        <p:attrNameLst>
                                          <p:attrName>style.visibility</p:attrName>
                                        </p:attrNameLst>
                                      </p:cBhvr>
                                      <p:to>
                                        <p:strVal val="visible"/>
                                      </p:to>
                                    </p:set>
                                    <p:animEffect transition="in" filter="wipe(left)">
                                      <p:cBhvr>
                                        <p:cTn id="7" dur="5000"/>
                                        <p:tgtEl>
                                          <p:spTgt spid="473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3091"/>
                                        </p:tgtEl>
                                        <p:attrNameLst>
                                          <p:attrName>style.visibility</p:attrName>
                                        </p:attrNameLst>
                                      </p:cBhvr>
                                      <p:to>
                                        <p:strVal val="visible"/>
                                      </p:to>
                                    </p:set>
                                    <p:animEffect transition="in" filter="wipe(left)">
                                      <p:cBhvr>
                                        <p:cTn id="12" dur="3000"/>
                                        <p:tgtEl>
                                          <p:spTgt spid="47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0" grpId="0"/>
      <p:bldP spid="47309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Text Box 2"/>
          <p:cNvSpPr txBox="1">
            <a:spLocks noChangeArrowheads="1"/>
          </p:cNvSpPr>
          <p:nvPr/>
        </p:nvSpPr>
        <p:spPr bwMode="auto">
          <a:xfrm>
            <a:off x="1116013" y="1844675"/>
            <a:ext cx="7704137"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2800">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400" b="1">
              <a:solidFill>
                <a:schemeClr val="tx2"/>
              </a:solidFill>
            </a:endParaRPr>
          </a:p>
        </p:txBody>
      </p:sp>
      <p:sp>
        <p:nvSpPr>
          <p:cNvPr id="392195" name="Text Box 3"/>
          <p:cNvSpPr txBox="1">
            <a:spLocks noChangeArrowheads="1"/>
          </p:cNvSpPr>
          <p:nvPr/>
        </p:nvSpPr>
        <p:spPr bwMode="auto">
          <a:xfrm>
            <a:off x="1116013" y="1557338"/>
            <a:ext cx="734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392200" name="Text Box 8"/>
          <p:cNvSpPr txBox="1">
            <a:spLocks noChangeArrowheads="1"/>
          </p:cNvSpPr>
          <p:nvPr/>
        </p:nvSpPr>
        <p:spPr bwMode="auto">
          <a:xfrm>
            <a:off x="1403350" y="1341438"/>
            <a:ext cx="6481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2400" b="1">
                <a:solidFill>
                  <a:schemeClr val="folHlink"/>
                </a:solidFill>
                <a:latin typeface="宋体" pitchFamily="2" charset="-122"/>
              </a:rPr>
              <a:t>两焦点与两焦平面彼此互不共轭</a:t>
            </a:r>
            <a:r>
              <a:rPr lang="en-US" altLang="zh-CN" sz="2400" b="1">
                <a:solidFill>
                  <a:schemeClr val="folHlink"/>
                </a:solidFill>
                <a:latin typeface="宋体" pitchFamily="2" charset="-122"/>
              </a:rPr>
              <a:t>!!!!</a:t>
            </a:r>
          </a:p>
        </p:txBody>
      </p:sp>
      <p:pic>
        <p:nvPicPr>
          <p:cNvPr id="392201" name="Picture 9" descr="PE0183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32710" y="3221906"/>
            <a:ext cx="2127078" cy="1944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3922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8869" name="Rectangle 37"/>
          <p:cNvSpPr>
            <a:spLocks noGrp="1" noChangeArrowheads="1"/>
          </p:cNvSpPr>
          <p:nvPr>
            <p:ph type="ctrTitle"/>
          </p:nvPr>
        </p:nvSpPr>
        <p:spPr>
          <a:xfrm>
            <a:off x="2771775" y="836613"/>
            <a:ext cx="3816350" cy="577850"/>
          </a:xfrm>
        </p:spPr>
        <p:txBody>
          <a:bodyPr/>
          <a:lstStyle/>
          <a:p>
            <a:r>
              <a:rPr lang="zh-CN" altLang="en-US" sz="2800" b="1"/>
              <a:t>第三章 理想光学系统</a:t>
            </a:r>
          </a:p>
        </p:txBody>
      </p:sp>
      <p:sp>
        <p:nvSpPr>
          <p:cNvPr id="248871" name="Text Box 39"/>
          <p:cNvSpPr txBox="1">
            <a:spLocks noChangeArrowheads="1"/>
          </p:cNvSpPr>
          <p:nvPr/>
        </p:nvSpPr>
        <p:spPr bwMode="auto">
          <a:xfrm>
            <a:off x="755650" y="1844675"/>
            <a:ext cx="7777163"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solidFill>
                  <a:schemeClr val="tx2"/>
                </a:solidFill>
              </a:rPr>
              <a:t>§</a:t>
            </a:r>
            <a:r>
              <a:rPr lang="en-US" altLang="zh-CN" sz="2800" dirty="0">
                <a:solidFill>
                  <a:schemeClr val="tx2"/>
                </a:solidFill>
              </a:rPr>
              <a:t>3.1 </a:t>
            </a:r>
            <a:r>
              <a:rPr lang="zh-CN" altLang="en-US" sz="2800" dirty="0">
                <a:solidFill>
                  <a:schemeClr val="tx2"/>
                </a:solidFill>
              </a:rPr>
              <a:t>理想光学系统的基本特性、基点与基面</a:t>
            </a:r>
          </a:p>
          <a:p>
            <a:pPr>
              <a:spcBef>
                <a:spcPct val="50000"/>
              </a:spcBef>
            </a:pPr>
            <a:r>
              <a:rPr lang="en-US" altLang="en-US" sz="2800" dirty="0">
                <a:solidFill>
                  <a:schemeClr val="tx2"/>
                </a:solidFill>
              </a:rPr>
              <a:t>§</a:t>
            </a:r>
            <a:r>
              <a:rPr lang="en-US" altLang="zh-CN" sz="2800" dirty="0">
                <a:solidFill>
                  <a:schemeClr val="tx2"/>
                </a:solidFill>
              </a:rPr>
              <a:t>3.2 </a:t>
            </a:r>
            <a:r>
              <a:rPr lang="zh-CN" altLang="en-US" sz="2800" dirty="0">
                <a:solidFill>
                  <a:schemeClr val="tx2"/>
                </a:solidFill>
              </a:rPr>
              <a:t>理想光学系统的物像关系</a:t>
            </a:r>
          </a:p>
          <a:p>
            <a:pPr>
              <a:spcBef>
                <a:spcPct val="50000"/>
              </a:spcBef>
            </a:pPr>
            <a:r>
              <a:rPr lang="en-US" altLang="en-US" sz="2800" dirty="0">
                <a:solidFill>
                  <a:schemeClr val="tx2"/>
                </a:solidFill>
              </a:rPr>
              <a:t>§</a:t>
            </a:r>
            <a:r>
              <a:rPr lang="en-US" altLang="zh-CN" sz="2800" dirty="0">
                <a:solidFill>
                  <a:schemeClr val="tx2"/>
                </a:solidFill>
              </a:rPr>
              <a:t>3.3 </a:t>
            </a:r>
            <a:r>
              <a:rPr lang="zh-CN" altLang="en-US" sz="2800" dirty="0">
                <a:solidFill>
                  <a:schemeClr val="tx2"/>
                </a:solidFill>
              </a:rPr>
              <a:t>理想光学系统的放大率</a:t>
            </a:r>
          </a:p>
          <a:p>
            <a:pPr>
              <a:spcBef>
                <a:spcPct val="50000"/>
              </a:spcBef>
            </a:pPr>
            <a:r>
              <a:rPr lang="en-US" altLang="en-US" sz="2800" dirty="0">
                <a:solidFill>
                  <a:schemeClr val="tx2"/>
                </a:solidFill>
              </a:rPr>
              <a:t>§</a:t>
            </a:r>
            <a:r>
              <a:rPr lang="en-US" altLang="zh-CN" sz="2800" dirty="0">
                <a:solidFill>
                  <a:schemeClr val="tx2"/>
                </a:solidFill>
              </a:rPr>
              <a:t>3.4 </a:t>
            </a:r>
            <a:r>
              <a:rPr lang="zh-CN" altLang="en-US" sz="2800" dirty="0">
                <a:solidFill>
                  <a:schemeClr val="tx2"/>
                </a:solidFill>
              </a:rPr>
              <a:t>理想光学系统的组合</a:t>
            </a:r>
          </a:p>
          <a:p>
            <a:pPr>
              <a:spcBef>
                <a:spcPct val="50000"/>
              </a:spcBef>
            </a:pPr>
            <a:r>
              <a:rPr lang="en-US" altLang="en-US" sz="2800" dirty="0">
                <a:solidFill>
                  <a:schemeClr val="tx2"/>
                </a:solidFill>
              </a:rPr>
              <a:t>§</a:t>
            </a:r>
            <a:r>
              <a:rPr lang="en-US" altLang="zh-CN" sz="2800" dirty="0">
                <a:solidFill>
                  <a:schemeClr val="tx2"/>
                </a:solidFill>
              </a:rPr>
              <a:t>3.5 </a:t>
            </a:r>
            <a:r>
              <a:rPr lang="zh-CN" altLang="en-US" sz="2800" dirty="0" smtClean="0">
                <a:solidFill>
                  <a:schemeClr val="tx2"/>
                </a:solidFill>
              </a:rPr>
              <a:t>透镜</a:t>
            </a:r>
            <a:endParaRPr lang="zh-CN" altLang="en-US" sz="2400" b="1" dirty="0">
              <a:solidFill>
                <a:schemeClr val="tx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Text Box 2"/>
          <p:cNvSpPr txBox="1">
            <a:spLocks noChangeArrowheads="1"/>
          </p:cNvSpPr>
          <p:nvPr/>
        </p:nvSpPr>
        <p:spPr bwMode="auto">
          <a:xfrm>
            <a:off x="1116013" y="1844675"/>
            <a:ext cx="7704137"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2800">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400" b="1">
              <a:solidFill>
                <a:schemeClr val="tx2"/>
              </a:solidFill>
            </a:endParaRPr>
          </a:p>
        </p:txBody>
      </p:sp>
      <p:sp>
        <p:nvSpPr>
          <p:cNvPr id="394243" name="Text Box 3"/>
          <p:cNvSpPr txBox="1">
            <a:spLocks noChangeArrowheads="1"/>
          </p:cNvSpPr>
          <p:nvPr/>
        </p:nvSpPr>
        <p:spPr bwMode="auto">
          <a:xfrm>
            <a:off x="1116013" y="1557338"/>
            <a:ext cx="734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394245" name="Text Box 5"/>
          <p:cNvSpPr txBox="1">
            <a:spLocks noChangeArrowheads="1"/>
          </p:cNvSpPr>
          <p:nvPr/>
        </p:nvSpPr>
        <p:spPr bwMode="auto">
          <a:xfrm>
            <a:off x="684213" y="981075"/>
            <a:ext cx="73437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TW" altLang="zh-CN">
                <a:ea typeface="PMingLiU" pitchFamily="18" charset="-120"/>
              </a:rPr>
              <a:t> </a:t>
            </a:r>
            <a:r>
              <a:rPr lang="zh-TW" altLang="en-US">
                <a:ea typeface="PMingLiU" pitchFamily="18" charset="-120"/>
              </a:rPr>
              <a:t> </a:t>
            </a:r>
            <a:r>
              <a:rPr lang="zh-TW" altLang="zh-CN">
                <a:ea typeface="PMingLiU" pitchFamily="18" charset="-120"/>
              </a:rPr>
              <a:t> </a:t>
            </a:r>
            <a:r>
              <a:rPr lang="zh-TW" altLang="en-US">
                <a:ea typeface="PMingLiU" pitchFamily="18" charset="-120"/>
              </a:rPr>
              <a:t>由三角形 </a:t>
            </a:r>
            <a:r>
              <a:rPr lang="en-US" altLang="zh-TW">
                <a:ea typeface="PMingLiU" pitchFamily="18" charset="-120"/>
              </a:rPr>
              <a:t>Q</a:t>
            </a:r>
            <a:r>
              <a:rPr lang="en-US" altLang="zh-CN">
                <a:latin typeface="Arial"/>
                <a:ea typeface="PMingLiU" pitchFamily="18" charset="-120"/>
              </a:rPr>
              <a:t>’</a:t>
            </a:r>
            <a:r>
              <a:rPr lang="en-US" altLang="zh-TW">
                <a:ea typeface="PMingLiU" pitchFamily="18" charset="-120"/>
              </a:rPr>
              <a:t>H</a:t>
            </a:r>
            <a:r>
              <a:rPr lang="en-US" altLang="zh-CN">
                <a:latin typeface="Arial"/>
                <a:ea typeface="PMingLiU" pitchFamily="18" charset="-120"/>
              </a:rPr>
              <a:t>’</a:t>
            </a:r>
            <a:r>
              <a:rPr lang="en-US" altLang="zh-CN">
                <a:ea typeface="PMingLiU" pitchFamily="18" charset="-120"/>
              </a:rPr>
              <a:t>F</a:t>
            </a:r>
            <a:r>
              <a:rPr lang="en-US" altLang="zh-CN">
                <a:latin typeface="Arial"/>
                <a:ea typeface="PMingLiU" pitchFamily="18" charset="-120"/>
              </a:rPr>
              <a:t>’</a:t>
            </a:r>
            <a:r>
              <a:rPr lang="en-US" altLang="zh-TW">
                <a:ea typeface="PMingLiU" pitchFamily="18" charset="-120"/>
              </a:rPr>
              <a:t> </a:t>
            </a:r>
            <a:r>
              <a:rPr lang="zh-TW" altLang="en-US">
                <a:ea typeface="PMingLiU" pitchFamily="18" charset="-120"/>
              </a:rPr>
              <a:t>可以得到像方焦距 </a:t>
            </a:r>
            <a:r>
              <a:rPr lang="en-US" altLang="zh-TW" i="1">
                <a:latin typeface="Times New Roman" pitchFamily="18" charset="0"/>
                <a:ea typeface="PMingLiU" pitchFamily="18" charset="-120"/>
              </a:rPr>
              <a:t>f</a:t>
            </a:r>
            <a:r>
              <a:rPr lang="en-US" altLang="zh-CN" i="1">
                <a:latin typeface="Times New Roman" pitchFamily="18" charset="0"/>
                <a:ea typeface="PMingLiU" pitchFamily="18" charset="-120"/>
              </a:rPr>
              <a:t> </a:t>
            </a:r>
            <a:r>
              <a:rPr lang="en-US" altLang="zh-CN">
                <a:latin typeface="Times New Roman" pitchFamily="18" charset="0"/>
                <a:ea typeface="PMingLiU" pitchFamily="18" charset="-120"/>
              </a:rPr>
              <a:t>’</a:t>
            </a:r>
            <a:r>
              <a:rPr lang="en-US" altLang="zh-TW">
                <a:ea typeface="PMingLiU" pitchFamily="18" charset="-120"/>
              </a:rPr>
              <a:t> </a:t>
            </a:r>
            <a:r>
              <a:rPr lang="zh-TW" altLang="en-US">
                <a:ea typeface="PMingLiU" pitchFamily="18" charset="-120"/>
              </a:rPr>
              <a:t>的表达式</a:t>
            </a:r>
            <a:endParaRPr lang="zh-CN" altLang="en-US">
              <a:ea typeface="PMingLiU" pitchFamily="18" charset="-120"/>
            </a:endParaRPr>
          </a:p>
          <a:p>
            <a:endParaRPr lang="zh-CN" altLang="en-US">
              <a:latin typeface="Times New Roman" pitchFamily="18" charset="0"/>
              <a:ea typeface="PMingLiU" pitchFamily="18" charset="-120"/>
            </a:endParaRPr>
          </a:p>
        </p:txBody>
      </p:sp>
      <p:graphicFrame>
        <p:nvGraphicFramePr>
          <p:cNvPr id="394246" name="Object 6"/>
          <p:cNvGraphicFramePr>
            <a:graphicFrameLocks noChangeAspect="1"/>
          </p:cNvGraphicFramePr>
          <p:nvPr>
            <p:extLst>
              <p:ext uri="{D42A27DB-BD31-4B8C-83A1-F6EECF244321}">
                <p14:modId xmlns:p14="http://schemas.microsoft.com/office/powerpoint/2010/main" val="2325994496"/>
              </p:ext>
            </p:extLst>
          </p:nvPr>
        </p:nvGraphicFramePr>
        <p:xfrm>
          <a:off x="1259632" y="1765685"/>
          <a:ext cx="1660525" cy="668338"/>
        </p:xfrm>
        <a:graphic>
          <a:graphicData uri="http://schemas.openxmlformats.org/presentationml/2006/ole">
            <mc:AlternateContent xmlns:mc="http://schemas.openxmlformats.org/markup-compatibility/2006">
              <mc:Choice xmlns:v="urn:schemas-microsoft-com:vml" Requires="v">
                <p:oleObj spid="_x0000_s394267" name="公式" r:id="rId3" imgW="977760" imgH="393480" progId="Equation.3">
                  <p:embed/>
                </p:oleObj>
              </mc:Choice>
              <mc:Fallback>
                <p:oleObj name="公式" r:id="rId3" imgW="977760" imgH="39348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765685"/>
                        <a:ext cx="1660525"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4247" name="Text Box 7"/>
          <p:cNvSpPr txBox="1">
            <a:spLocks noChangeArrowheads="1"/>
          </p:cNvSpPr>
          <p:nvPr/>
        </p:nvSpPr>
        <p:spPr bwMode="auto">
          <a:xfrm>
            <a:off x="971550" y="2852738"/>
            <a:ext cx="5688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a:ea typeface="PMingLiU" pitchFamily="18" charset="-120"/>
              </a:rPr>
              <a:t>物</a:t>
            </a:r>
            <a:r>
              <a:rPr lang="zh-TW" altLang="en-US">
                <a:ea typeface="PMingLiU" pitchFamily="18" charset="-120"/>
              </a:rPr>
              <a:t>方焦距 </a:t>
            </a:r>
            <a:r>
              <a:rPr lang="en-US" altLang="zh-TW" i="1">
                <a:latin typeface="Times New Roman" pitchFamily="18" charset="0"/>
                <a:ea typeface="PMingLiU" pitchFamily="18" charset="-120"/>
              </a:rPr>
              <a:t>f</a:t>
            </a:r>
            <a:r>
              <a:rPr lang="en-US" altLang="zh-CN" i="1">
                <a:latin typeface="Times New Roman" pitchFamily="18" charset="0"/>
                <a:ea typeface="PMingLiU" pitchFamily="18" charset="-120"/>
              </a:rPr>
              <a:t> </a:t>
            </a:r>
            <a:r>
              <a:rPr lang="en-US" altLang="zh-TW">
                <a:ea typeface="PMingLiU" pitchFamily="18" charset="-120"/>
              </a:rPr>
              <a:t> </a:t>
            </a:r>
            <a:r>
              <a:rPr lang="zh-TW" altLang="en-US">
                <a:ea typeface="PMingLiU" pitchFamily="18" charset="-120"/>
              </a:rPr>
              <a:t>的表达式</a:t>
            </a:r>
            <a:endParaRPr lang="zh-CN" altLang="en-US">
              <a:ea typeface="PMingLiU" pitchFamily="18" charset="-120"/>
            </a:endParaRPr>
          </a:p>
        </p:txBody>
      </p:sp>
      <p:graphicFrame>
        <p:nvGraphicFramePr>
          <p:cNvPr id="394248" name="Object 8"/>
          <p:cNvGraphicFramePr>
            <a:graphicFrameLocks noChangeAspect="1"/>
          </p:cNvGraphicFramePr>
          <p:nvPr>
            <p:extLst>
              <p:ext uri="{D42A27DB-BD31-4B8C-83A1-F6EECF244321}">
                <p14:modId xmlns:p14="http://schemas.microsoft.com/office/powerpoint/2010/main" val="1286891870"/>
              </p:ext>
            </p:extLst>
          </p:nvPr>
        </p:nvGraphicFramePr>
        <p:xfrm>
          <a:off x="1763688" y="3525837"/>
          <a:ext cx="1487488" cy="668338"/>
        </p:xfrm>
        <a:graphic>
          <a:graphicData uri="http://schemas.openxmlformats.org/presentationml/2006/ole">
            <mc:AlternateContent xmlns:mc="http://schemas.openxmlformats.org/markup-compatibility/2006">
              <mc:Choice xmlns:v="urn:schemas-microsoft-com:vml" Requires="v">
                <p:oleObj spid="_x0000_s394268" name="公式" r:id="rId5" imgW="876240" imgH="393480" progId="Equation.3">
                  <p:embed/>
                </p:oleObj>
              </mc:Choice>
              <mc:Fallback>
                <p:oleObj name="公式" r:id="rId5" imgW="876240" imgH="39348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3525837"/>
                        <a:ext cx="1487488"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4249" name="Text Box 9"/>
          <p:cNvSpPr txBox="1">
            <a:spLocks noChangeArrowheads="1"/>
          </p:cNvSpPr>
          <p:nvPr/>
        </p:nvSpPr>
        <p:spPr bwMode="auto">
          <a:xfrm>
            <a:off x="684213" y="4652963"/>
            <a:ext cx="6696075"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2400" dirty="0"/>
              <a:t>一对</a:t>
            </a:r>
            <a:r>
              <a:rPr lang="zh-CN" altLang="en-US" sz="2400" b="1" dirty="0"/>
              <a:t>主点</a:t>
            </a:r>
            <a:r>
              <a:rPr lang="zh-CN" altLang="en-US" sz="2400" dirty="0"/>
              <a:t>和一对</a:t>
            </a:r>
            <a:r>
              <a:rPr lang="zh-CN" altLang="en-US" sz="2400" b="1" dirty="0"/>
              <a:t>焦点</a:t>
            </a:r>
            <a:r>
              <a:rPr lang="zh-CN" altLang="en-US" sz="2400" dirty="0"/>
              <a:t>构成了光学系统的</a:t>
            </a:r>
            <a:r>
              <a:rPr lang="zh-CN" altLang="en-US" sz="2400" b="1" dirty="0"/>
              <a:t>基点</a:t>
            </a:r>
            <a:r>
              <a:rPr lang="en-US" altLang="zh-CN" sz="2400" dirty="0"/>
              <a:t>;</a:t>
            </a:r>
          </a:p>
          <a:p>
            <a:pPr>
              <a:spcBef>
                <a:spcPct val="50000"/>
              </a:spcBef>
            </a:pPr>
            <a:r>
              <a:rPr lang="zh-CN" altLang="en-US" sz="2400" dirty="0"/>
              <a:t>一对</a:t>
            </a:r>
            <a:r>
              <a:rPr lang="zh-CN" altLang="en-US" sz="2400" b="1" dirty="0"/>
              <a:t>主面</a:t>
            </a:r>
            <a:r>
              <a:rPr lang="zh-CN" altLang="en-US" sz="2400" dirty="0"/>
              <a:t>和一对</a:t>
            </a:r>
            <a:r>
              <a:rPr lang="zh-CN" altLang="en-US" sz="2400" b="1" dirty="0"/>
              <a:t>焦面</a:t>
            </a:r>
            <a:r>
              <a:rPr lang="zh-CN" altLang="en-US" sz="2400" dirty="0"/>
              <a:t>构成了光学系统的</a:t>
            </a:r>
            <a:r>
              <a:rPr lang="zh-CN" altLang="en-US" sz="2400" b="1" dirty="0"/>
              <a:t>基面</a:t>
            </a:r>
            <a:r>
              <a:rPr lang="en-US" altLang="zh-CN" sz="2400" dirty="0"/>
              <a:t>.</a:t>
            </a:r>
          </a:p>
          <a:p>
            <a:pPr>
              <a:spcBef>
                <a:spcPct val="50000"/>
              </a:spcBef>
            </a:pPr>
            <a:r>
              <a:rPr lang="zh-CN" altLang="en-US" sz="2400" dirty="0"/>
              <a:t>基点位置已知</a:t>
            </a:r>
            <a:r>
              <a:rPr lang="en-US" altLang="zh-CN" sz="2400" dirty="0"/>
              <a:t>,</a:t>
            </a:r>
            <a:r>
              <a:rPr lang="zh-CN" altLang="en-US" sz="2400" dirty="0"/>
              <a:t>成像性质确定</a:t>
            </a:r>
            <a:r>
              <a:rPr lang="en-US" altLang="zh-CN" sz="2400" dirty="0"/>
              <a:t>.</a:t>
            </a:r>
          </a:p>
          <a:p>
            <a:pPr>
              <a:spcBef>
                <a:spcPct val="50000"/>
              </a:spcBef>
            </a:pPr>
            <a:endParaRPr lang="en-US" altLang="zh-CN" sz="2400" dirty="0"/>
          </a:p>
        </p:txBody>
      </p:sp>
      <p:pic>
        <p:nvPicPr>
          <p:cNvPr id="394250"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5556" y="1401763"/>
            <a:ext cx="5111512" cy="2901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Text Box 2"/>
          <p:cNvSpPr txBox="1">
            <a:spLocks noChangeArrowheads="1"/>
          </p:cNvSpPr>
          <p:nvPr/>
        </p:nvSpPr>
        <p:spPr bwMode="auto">
          <a:xfrm>
            <a:off x="1116013" y="1844675"/>
            <a:ext cx="7704137"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2800">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400" b="1">
              <a:solidFill>
                <a:schemeClr val="tx2"/>
              </a:solidFill>
            </a:endParaRPr>
          </a:p>
        </p:txBody>
      </p:sp>
      <p:sp>
        <p:nvSpPr>
          <p:cNvPr id="434179" name="Text Box 3"/>
          <p:cNvSpPr txBox="1">
            <a:spLocks noChangeArrowheads="1"/>
          </p:cNvSpPr>
          <p:nvPr/>
        </p:nvSpPr>
        <p:spPr bwMode="auto">
          <a:xfrm>
            <a:off x="1116013" y="1557338"/>
            <a:ext cx="734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pic>
        <p:nvPicPr>
          <p:cNvPr id="43418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912813"/>
            <a:ext cx="6985000" cy="519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Text Box 2"/>
          <p:cNvSpPr txBox="1">
            <a:spLocks noChangeArrowheads="1"/>
          </p:cNvSpPr>
          <p:nvPr/>
        </p:nvSpPr>
        <p:spPr bwMode="auto">
          <a:xfrm>
            <a:off x="1042988" y="1196975"/>
            <a:ext cx="720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450563" name="Text Box 3"/>
          <p:cNvSpPr txBox="1">
            <a:spLocks noChangeArrowheads="1"/>
          </p:cNvSpPr>
          <p:nvPr/>
        </p:nvSpPr>
        <p:spPr bwMode="auto">
          <a:xfrm>
            <a:off x="1187450" y="836613"/>
            <a:ext cx="71294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450564" name="Text Box 4"/>
          <p:cNvSpPr txBox="1">
            <a:spLocks noChangeArrowheads="1"/>
          </p:cNvSpPr>
          <p:nvPr/>
        </p:nvSpPr>
        <p:spPr bwMode="auto">
          <a:xfrm>
            <a:off x="1258888" y="1125538"/>
            <a:ext cx="6626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450565" name="Text Box 5"/>
          <p:cNvSpPr txBox="1">
            <a:spLocks noChangeArrowheads="1"/>
          </p:cNvSpPr>
          <p:nvPr/>
        </p:nvSpPr>
        <p:spPr bwMode="auto">
          <a:xfrm>
            <a:off x="1331913" y="5229225"/>
            <a:ext cx="5616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450566" name="Rectangle 6"/>
          <p:cNvSpPr>
            <a:spLocks noChangeArrowheads="1"/>
          </p:cNvSpPr>
          <p:nvPr/>
        </p:nvSpPr>
        <p:spPr bwMode="auto">
          <a:xfrm>
            <a:off x="1116013" y="833438"/>
            <a:ext cx="2297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t>
            </a:r>
            <a:r>
              <a:rPr lang="en-US" altLang="zh-CN" sz="2400"/>
              <a:t>2.4.3 </a:t>
            </a:r>
            <a:r>
              <a:rPr lang="zh-CN" altLang="en-US" sz="2400"/>
              <a:t>计算实例</a:t>
            </a:r>
          </a:p>
        </p:txBody>
      </p:sp>
      <p:pic>
        <p:nvPicPr>
          <p:cNvPr id="45056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412875"/>
            <a:ext cx="1552575" cy="2449513"/>
          </a:xfrm>
          <a:prstGeom prst="rect">
            <a:avLst/>
          </a:prstGeom>
          <a:noFill/>
          <a:extLst>
            <a:ext uri="{909E8E84-426E-40DD-AFC4-6F175D3DCCD1}">
              <a14:hiddenFill xmlns:a14="http://schemas.microsoft.com/office/drawing/2010/main">
                <a:solidFill>
                  <a:srgbClr val="FFFFFF"/>
                </a:solidFill>
              </a14:hiddenFill>
            </a:ext>
          </a:extLst>
        </p:spPr>
      </p:pic>
      <p:pic>
        <p:nvPicPr>
          <p:cNvPr id="45056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1243" y="3717032"/>
            <a:ext cx="66262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Text Box 2"/>
          <p:cNvSpPr txBox="1">
            <a:spLocks noChangeArrowheads="1"/>
          </p:cNvSpPr>
          <p:nvPr/>
        </p:nvSpPr>
        <p:spPr bwMode="auto">
          <a:xfrm>
            <a:off x="1116013" y="1844675"/>
            <a:ext cx="7704137"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2800">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400" b="1">
              <a:solidFill>
                <a:schemeClr val="tx2"/>
              </a:solidFill>
            </a:endParaRPr>
          </a:p>
        </p:txBody>
      </p:sp>
      <p:sp>
        <p:nvSpPr>
          <p:cNvPr id="447491" name="Text Box 3"/>
          <p:cNvSpPr txBox="1">
            <a:spLocks noChangeArrowheads="1"/>
          </p:cNvSpPr>
          <p:nvPr/>
        </p:nvSpPr>
        <p:spPr bwMode="auto">
          <a:xfrm>
            <a:off x="1116013" y="1557338"/>
            <a:ext cx="734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pic>
        <p:nvPicPr>
          <p:cNvPr id="464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325" y="1476375"/>
            <a:ext cx="6991350" cy="390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ctrTitle"/>
          </p:nvPr>
        </p:nvSpPr>
        <p:spPr>
          <a:xfrm>
            <a:off x="971550" y="692150"/>
            <a:ext cx="6337300" cy="504825"/>
          </a:xfrm>
        </p:spPr>
        <p:txBody>
          <a:bodyPr/>
          <a:lstStyle/>
          <a:p>
            <a:r>
              <a:rPr lang="en-US" altLang="en-US" sz="2400"/>
              <a:t>§</a:t>
            </a:r>
            <a:r>
              <a:rPr lang="en-US" altLang="zh-CN" sz="2400"/>
              <a:t>3.1 </a:t>
            </a:r>
            <a:r>
              <a:rPr lang="zh-CN" altLang="en-US" sz="2400"/>
              <a:t>理想光学系统的基本特性、基点与基面</a:t>
            </a:r>
          </a:p>
        </p:txBody>
      </p:sp>
      <p:sp>
        <p:nvSpPr>
          <p:cNvPr id="318467" name="Text Box 3"/>
          <p:cNvSpPr txBox="1">
            <a:spLocks noChangeArrowheads="1"/>
          </p:cNvSpPr>
          <p:nvPr/>
        </p:nvSpPr>
        <p:spPr bwMode="auto">
          <a:xfrm>
            <a:off x="1116013" y="1844675"/>
            <a:ext cx="7704137"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2800">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800" b="1">
              <a:solidFill>
                <a:schemeClr val="tx2"/>
              </a:solidFill>
            </a:endParaRPr>
          </a:p>
          <a:p>
            <a:pPr>
              <a:spcBef>
                <a:spcPct val="50000"/>
              </a:spcBef>
            </a:pPr>
            <a:endParaRPr lang="en-US" altLang="zh-CN" sz="2400" b="1">
              <a:solidFill>
                <a:schemeClr val="tx2"/>
              </a:solidFill>
            </a:endParaRPr>
          </a:p>
        </p:txBody>
      </p:sp>
      <p:sp>
        <p:nvSpPr>
          <p:cNvPr id="318469" name="Text Box 5"/>
          <p:cNvSpPr txBox="1">
            <a:spLocks noChangeArrowheads="1"/>
          </p:cNvSpPr>
          <p:nvPr/>
        </p:nvSpPr>
        <p:spPr bwMode="auto">
          <a:xfrm>
            <a:off x="1116013" y="1557338"/>
            <a:ext cx="7343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318482" name="Text Box 18"/>
          <p:cNvSpPr txBox="1">
            <a:spLocks noChangeArrowheads="1"/>
          </p:cNvSpPr>
          <p:nvPr/>
        </p:nvSpPr>
        <p:spPr bwMode="auto">
          <a:xfrm>
            <a:off x="1116013" y="1412875"/>
            <a:ext cx="6840537" cy="531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lang="en-US" altLang="en-US" dirty="0">
                <a:solidFill>
                  <a:schemeClr val="tx2"/>
                </a:solidFill>
                <a:latin typeface="Times New Roman" pitchFamily="18" charset="0"/>
              </a:rPr>
              <a:t>§</a:t>
            </a:r>
            <a:r>
              <a:rPr lang="en-US" altLang="zh-CN" dirty="0">
                <a:solidFill>
                  <a:schemeClr val="tx2"/>
                </a:solidFill>
                <a:latin typeface="Times New Roman" pitchFamily="18" charset="0"/>
              </a:rPr>
              <a:t>3.1.1</a:t>
            </a:r>
            <a:r>
              <a:rPr lang="zh-CN" altLang="en-US" dirty="0">
                <a:latin typeface="Tahoma" pitchFamily="34" charset="0"/>
              </a:rPr>
              <a:t>理想光学系统的基本概念</a:t>
            </a:r>
            <a:endParaRPr lang="zh-CN" altLang="en-US" dirty="0">
              <a:latin typeface="Times New Roman" pitchFamily="18" charset="0"/>
            </a:endParaRPr>
          </a:p>
          <a:p>
            <a:pPr>
              <a:spcBef>
                <a:spcPct val="50000"/>
              </a:spcBef>
            </a:pPr>
            <a:r>
              <a:rPr lang="zh-CN" altLang="en-US" dirty="0">
                <a:solidFill>
                  <a:schemeClr val="hlink"/>
                </a:solidFill>
                <a:latin typeface="Tahoma" pitchFamily="34" charset="0"/>
              </a:rPr>
              <a:t>理想光学系统：</a:t>
            </a:r>
            <a:r>
              <a:rPr lang="zh-CN" altLang="en-US" dirty="0">
                <a:latin typeface="Tahoma" pitchFamily="34" charset="0"/>
              </a:rPr>
              <a:t>将一般仅在光学系统的近轴区存在的完善成像拓展为在任意大的空间中，即对任意宽空间内的点以任意宽的关束完善成像，该光学系统称为理想光学系统。又称为高斯光学系统（</a:t>
            </a:r>
            <a:r>
              <a:rPr lang="en-US" altLang="zh-CN" dirty="0">
                <a:latin typeface="Tahoma" pitchFamily="34" charset="0"/>
              </a:rPr>
              <a:t>Gaussian optics</a:t>
            </a:r>
            <a:r>
              <a:rPr lang="zh-CN" altLang="en-US" dirty="0">
                <a:latin typeface="Tahoma" pitchFamily="34" charset="0"/>
              </a:rPr>
              <a:t>）</a:t>
            </a:r>
          </a:p>
          <a:p>
            <a:pPr>
              <a:spcBef>
                <a:spcPct val="50000"/>
              </a:spcBef>
            </a:pPr>
            <a:r>
              <a:rPr lang="zh-CN" altLang="en-US" dirty="0">
                <a:latin typeface="Tahoma" pitchFamily="34" charset="0"/>
              </a:rPr>
              <a:t>在理想光学系统中，对应的物像关系称为</a:t>
            </a:r>
            <a:r>
              <a:rPr lang="zh-CN" altLang="en-US" dirty="0">
                <a:solidFill>
                  <a:schemeClr val="hlink"/>
                </a:solidFill>
                <a:latin typeface="Tahoma" pitchFamily="34" charset="0"/>
              </a:rPr>
              <a:t>共轭</a:t>
            </a:r>
            <a:r>
              <a:rPr lang="en-US" altLang="zh-CN" dirty="0">
                <a:solidFill>
                  <a:schemeClr val="hlink"/>
                </a:solidFill>
                <a:latin typeface="Tahoma" pitchFamily="34" charset="0"/>
              </a:rPr>
              <a:t>(Conjugate)</a:t>
            </a:r>
            <a:r>
              <a:rPr lang="zh-CN" altLang="en-US" dirty="0">
                <a:solidFill>
                  <a:schemeClr val="hlink"/>
                </a:solidFill>
                <a:latin typeface="Tahoma" pitchFamily="34" charset="0"/>
              </a:rPr>
              <a:t>。</a:t>
            </a:r>
          </a:p>
          <a:p>
            <a:pPr>
              <a:spcBef>
                <a:spcPct val="50000"/>
              </a:spcBef>
            </a:pPr>
            <a:r>
              <a:rPr lang="zh-CN" altLang="en-US" dirty="0">
                <a:solidFill>
                  <a:schemeClr val="hlink"/>
                </a:solidFill>
                <a:latin typeface="Tahoma" pitchFamily="34" charset="0"/>
              </a:rPr>
              <a:t>理想光学系统的特性：</a:t>
            </a:r>
          </a:p>
          <a:p>
            <a:pPr>
              <a:spcBef>
                <a:spcPct val="50000"/>
              </a:spcBef>
              <a:buFont typeface="Wingdings" pitchFamily="2" charset="2"/>
              <a:buChar char="Ø"/>
            </a:pPr>
            <a:r>
              <a:rPr lang="zh-CN" altLang="en-US" b="1" dirty="0">
                <a:latin typeface="Tahoma" pitchFamily="34" charset="0"/>
              </a:rPr>
              <a:t>点成点像</a:t>
            </a:r>
            <a:r>
              <a:rPr lang="zh-CN" altLang="en-US" dirty="0">
                <a:latin typeface="Tahoma" pitchFamily="34" charset="0"/>
              </a:rPr>
              <a:t>，即物空间每一点对应像空间唯一的一点，这两个对应　　　　的点称为物像空间的共轭点。</a:t>
            </a:r>
          </a:p>
          <a:p>
            <a:pPr>
              <a:spcBef>
                <a:spcPct val="50000"/>
              </a:spcBef>
              <a:buFont typeface="Wingdings" pitchFamily="2" charset="2"/>
              <a:buChar char="Ø"/>
            </a:pPr>
            <a:r>
              <a:rPr lang="zh-CN" altLang="en-US" b="1" dirty="0">
                <a:latin typeface="Tahoma" pitchFamily="34" charset="0"/>
              </a:rPr>
              <a:t>线成线像</a:t>
            </a:r>
            <a:r>
              <a:rPr lang="zh-CN" altLang="en-US" dirty="0">
                <a:latin typeface="Tahoma" pitchFamily="34" charset="0"/>
              </a:rPr>
              <a:t>，即物空间每一直线对应像空间唯一的一直线，这两个对应的线称为物像空间的共轭线。</a:t>
            </a:r>
          </a:p>
          <a:p>
            <a:pPr>
              <a:spcBef>
                <a:spcPct val="50000"/>
              </a:spcBef>
              <a:buFont typeface="Wingdings" pitchFamily="2" charset="2"/>
              <a:buChar char="Ø"/>
            </a:pPr>
            <a:r>
              <a:rPr lang="zh-CN" altLang="en-US" b="1" dirty="0">
                <a:latin typeface="Tahoma" pitchFamily="34" charset="0"/>
              </a:rPr>
              <a:t>面成面像</a:t>
            </a:r>
            <a:r>
              <a:rPr lang="zh-CN" altLang="en-US" dirty="0">
                <a:latin typeface="Tahoma" pitchFamily="34" charset="0"/>
              </a:rPr>
              <a:t>，即物空间每一平面对应像空间唯一的一平面，这两个对应的面称为物像空间的共轭面。</a:t>
            </a:r>
          </a:p>
          <a:p>
            <a:pPr>
              <a:spcBef>
                <a:spcPct val="50000"/>
              </a:spcBef>
              <a:buFont typeface="Wingdings" pitchFamily="2" charset="2"/>
              <a:buChar char="Ø"/>
            </a:pPr>
            <a:r>
              <a:rPr lang="zh-CN" altLang="en-US" dirty="0">
                <a:latin typeface="Tahoma" pitchFamily="34" charset="0"/>
              </a:rPr>
              <a:t>垂直于光轴的平面物所成的共轭平面像的几何形状相似。</a:t>
            </a:r>
            <a:endParaRPr lang="zh-CN" altLang="en-US" dirty="0">
              <a:solidFill>
                <a:schemeClr val="hlink"/>
              </a:solidFill>
              <a:latin typeface="Tahoma" pitchFamily="34" charset="0"/>
            </a:endParaRPr>
          </a:p>
          <a:p>
            <a:pPr>
              <a:spcBef>
                <a:spcPct val="50000"/>
              </a:spcBef>
              <a:buFont typeface="Wingdings" pitchFamily="2" charset="2"/>
              <a:buChar char="Ø"/>
            </a:pPr>
            <a:endParaRPr lang="zh-CN" altLang="en-US" dirty="0">
              <a:solidFill>
                <a:schemeClr val="hlink"/>
              </a:solidFill>
              <a:latin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Line 2"/>
          <p:cNvSpPr>
            <a:spLocks noChangeShapeType="1"/>
          </p:cNvSpPr>
          <p:nvPr/>
        </p:nvSpPr>
        <p:spPr bwMode="auto">
          <a:xfrm>
            <a:off x="1878013" y="1465263"/>
            <a:ext cx="654050" cy="614362"/>
          </a:xfrm>
          <a:prstGeom prst="line">
            <a:avLst/>
          </a:prstGeom>
          <a:noFill/>
          <a:ln w="38100">
            <a:solidFill>
              <a:srgbClr val="66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87" name="Text Box 3"/>
          <p:cNvSpPr txBox="1">
            <a:spLocks noChangeArrowheads="1"/>
          </p:cNvSpPr>
          <p:nvPr/>
        </p:nvSpPr>
        <p:spPr bwMode="auto">
          <a:xfrm>
            <a:off x="1490663" y="2025650"/>
            <a:ext cx="52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P</a:t>
            </a:r>
          </a:p>
        </p:txBody>
      </p:sp>
      <p:sp>
        <p:nvSpPr>
          <p:cNvPr id="451588" name="Freeform 4"/>
          <p:cNvSpPr>
            <a:spLocks/>
          </p:cNvSpPr>
          <p:nvPr/>
        </p:nvSpPr>
        <p:spPr bwMode="auto">
          <a:xfrm rot="10684985">
            <a:off x="4030663" y="1531938"/>
            <a:ext cx="325437" cy="1598612"/>
          </a:xfrm>
          <a:custGeom>
            <a:avLst/>
            <a:gdLst>
              <a:gd name="T0" fmla="*/ 2053 w 2053"/>
              <a:gd name="T1" fmla="*/ 0 h 17926"/>
              <a:gd name="T2" fmla="*/ 1808 w 2053"/>
              <a:gd name="T3" fmla="*/ 525 h 17926"/>
              <a:gd name="T4" fmla="*/ 1578 w 2053"/>
              <a:gd name="T5" fmla="*/ 1057 h 17926"/>
              <a:gd name="T6" fmla="*/ 1364 w 2053"/>
              <a:gd name="T7" fmla="*/ 1595 h 17926"/>
              <a:gd name="T8" fmla="*/ 1163 w 2053"/>
              <a:gd name="T9" fmla="*/ 2139 h 17926"/>
              <a:gd name="T10" fmla="*/ 979 w 2053"/>
              <a:gd name="T11" fmla="*/ 2689 h 17926"/>
              <a:gd name="T12" fmla="*/ 811 w 2053"/>
              <a:gd name="T13" fmla="*/ 3243 h 17926"/>
              <a:gd name="T14" fmla="*/ 658 w 2053"/>
              <a:gd name="T15" fmla="*/ 3802 h 17926"/>
              <a:gd name="T16" fmla="*/ 520 w 2053"/>
              <a:gd name="T17" fmla="*/ 4365 h 17926"/>
              <a:gd name="T18" fmla="*/ 399 w 2053"/>
              <a:gd name="T19" fmla="*/ 4931 h 17926"/>
              <a:gd name="T20" fmla="*/ 293 w 2053"/>
              <a:gd name="T21" fmla="*/ 5502 h 17926"/>
              <a:gd name="T22" fmla="*/ 204 w 2053"/>
              <a:gd name="T23" fmla="*/ 6075 h 17926"/>
              <a:gd name="T24" fmla="*/ 131 w 2053"/>
              <a:gd name="T25" fmla="*/ 6650 h 17926"/>
              <a:gd name="T26" fmla="*/ 73 w 2053"/>
              <a:gd name="T27" fmla="*/ 7226 h 17926"/>
              <a:gd name="T28" fmla="*/ 33 w 2053"/>
              <a:gd name="T29" fmla="*/ 7805 h 17926"/>
              <a:gd name="T30" fmla="*/ 8 w 2053"/>
              <a:gd name="T31" fmla="*/ 8383 h 17926"/>
              <a:gd name="T32" fmla="*/ 0 w 2053"/>
              <a:gd name="T33" fmla="*/ 8963 h 17926"/>
              <a:gd name="T34" fmla="*/ 8 w 2053"/>
              <a:gd name="T35" fmla="*/ 9542 h 17926"/>
              <a:gd name="T36" fmla="*/ 33 w 2053"/>
              <a:gd name="T37" fmla="*/ 10122 h 17926"/>
              <a:gd name="T38" fmla="*/ 73 w 2053"/>
              <a:gd name="T39" fmla="*/ 10699 h 17926"/>
              <a:gd name="T40" fmla="*/ 131 w 2053"/>
              <a:gd name="T41" fmla="*/ 11277 h 17926"/>
              <a:gd name="T42" fmla="*/ 204 w 2053"/>
              <a:gd name="T43" fmla="*/ 11852 h 17926"/>
              <a:gd name="T44" fmla="*/ 293 w 2053"/>
              <a:gd name="T45" fmla="*/ 12424 h 17926"/>
              <a:gd name="T46" fmla="*/ 399 w 2053"/>
              <a:gd name="T47" fmla="*/ 12994 h 17926"/>
              <a:gd name="T48" fmla="*/ 520 w 2053"/>
              <a:gd name="T49" fmla="*/ 13561 h 17926"/>
              <a:gd name="T50" fmla="*/ 658 w 2053"/>
              <a:gd name="T51" fmla="*/ 14123 h 17926"/>
              <a:gd name="T52" fmla="*/ 811 w 2053"/>
              <a:gd name="T53" fmla="*/ 14682 h 17926"/>
              <a:gd name="T54" fmla="*/ 979 w 2053"/>
              <a:gd name="T55" fmla="*/ 15238 h 17926"/>
              <a:gd name="T56" fmla="*/ 1163 w 2053"/>
              <a:gd name="T57" fmla="*/ 15787 h 17926"/>
              <a:gd name="T58" fmla="*/ 1364 w 2053"/>
              <a:gd name="T59" fmla="*/ 16331 h 17926"/>
              <a:gd name="T60" fmla="*/ 1578 w 2053"/>
              <a:gd name="T61" fmla="*/ 16869 h 17926"/>
              <a:gd name="T62" fmla="*/ 1808 w 2053"/>
              <a:gd name="T63" fmla="*/ 17401 h 17926"/>
              <a:gd name="T64" fmla="*/ 2053 w 2053"/>
              <a:gd name="T65" fmla="*/ 17926 h 17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3" h="17926">
                <a:moveTo>
                  <a:pt x="2053" y="0"/>
                </a:moveTo>
                <a:lnTo>
                  <a:pt x="1808" y="525"/>
                </a:lnTo>
                <a:lnTo>
                  <a:pt x="1578" y="1057"/>
                </a:lnTo>
                <a:lnTo>
                  <a:pt x="1364" y="1595"/>
                </a:lnTo>
                <a:lnTo>
                  <a:pt x="1163" y="2139"/>
                </a:lnTo>
                <a:lnTo>
                  <a:pt x="979" y="2689"/>
                </a:lnTo>
                <a:lnTo>
                  <a:pt x="811" y="3243"/>
                </a:lnTo>
                <a:lnTo>
                  <a:pt x="658" y="3802"/>
                </a:lnTo>
                <a:lnTo>
                  <a:pt x="520" y="4365"/>
                </a:lnTo>
                <a:lnTo>
                  <a:pt x="399" y="4931"/>
                </a:lnTo>
                <a:lnTo>
                  <a:pt x="293" y="5502"/>
                </a:lnTo>
                <a:lnTo>
                  <a:pt x="204" y="6075"/>
                </a:lnTo>
                <a:lnTo>
                  <a:pt x="131" y="6650"/>
                </a:lnTo>
                <a:lnTo>
                  <a:pt x="73" y="7226"/>
                </a:lnTo>
                <a:lnTo>
                  <a:pt x="33" y="7805"/>
                </a:lnTo>
                <a:lnTo>
                  <a:pt x="8" y="8383"/>
                </a:lnTo>
                <a:lnTo>
                  <a:pt x="0" y="8963"/>
                </a:lnTo>
                <a:lnTo>
                  <a:pt x="8" y="9542"/>
                </a:lnTo>
                <a:lnTo>
                  <a:pt x="33" y="10122"/>
                </a:lnTo>
                <a:lnTo>
                  <a:pt x="73" y="10699"/>
                </a:lnTo>
                <a:lnTo>
                  <a:pt x="131" y="11277"/>
                </a:lnTo>
                <a:lnTo>
                  <a:pt x="204" y="11852"/>
                </a:lnTo>
                <a:lnTo>
                  <a:pt x="293" y="12424"/>
                </a:lnTo>
                <a:lnTo>
                  <a:pt x="399" y="12994"/>
                </a:lnTo>
                <a:lnTo>
                  <a:pt x="520" y="13561"/>
                </a:lnTo>
                <a:lnTo>
                  <a:pt x="658" y="14123"/>
                </a:lnTo>
                <a:lnTo>
                  <a:pt x="811" y="14682"/>
                </a:lnTo>
                <a:lnTo>
                  <a:pt x="979" y="15238"/>
                </a:lnTo>
                <a:lnTo>
                  <a:pt x="1163" y="15787"/>
                </a:lnTo>
                <a:lnTo>
                  <a:pt x="1364" y="16331"/>
                </a:lnTo>
                <a:lnTo>
                  <a:pt x="1578" y="16869"/>
                </a:lnTo>
                <a:lnTo>
                  <a:pt x="1808" y="17401"/>
                </a:lnTo>
                <a:lnTo>
                  <a:pt x="2053" y="17926"/>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589" name="Freeform 5"/>
          <p:cNvSpPr>
            <a:spLocks/>
          </p:cNvSpPr>
          <p:nvPr/>
        </p:nvSpPr>
        <p:spPr bwMode="auto">
          <a:xfrm rot="-219945">
            <a:off x="3308350" y="1597025"/>
            <a:ext cx="260350" cy="1536700"/>
          </a:xfrm>
          <a:custGeom>
            <a:avLst/>
            <a:gdLst>
              <a:gd name="T0" fmla="*/ 2053 w 2053"/>
              <a:gd name="T1" fmla="*/ 0 h 17926"/>
              <a:gd name="T2" fmla="*/ 1808 w 2053"/>
              <a:gd name="T3" fmla="*/ 525 h 17926"/>
              <a:gd name="T4" fmla="*/ 1578 w 2053"/>
              <a:gd name="T5" fmla="*/ 1057 h 17926"/>
              <a:gd name="T6" fmla="*/ 1364 w 2053"/>
              <a:gd name="T7" fmla="*/ 1595 h 17926"/>
              <a:gd name="T8" fmla="*/ 1163 w 2053"/>
              <a:gd name="T9" fmla="*/ 2139 h 17926"/>
              <a:gd name="T10" fmla="*/ 979 w 2053"/>
              <a:gd name="T11" fmla="*/ 2689 h 17926"/>
              <a:gd name="T12" fmla="*/ 811 w 2053"/>
              <a:gd name="T13" fmla="*/ 3243 h 17926"/>
              <a:gd name="T14" fmla="*/ 658 w 2053"/>
              <a:gd name="T15" fmla="*/ 3802 h 17926"/>
              <a:gd name="T16" fmla="*/ 520 w 2053"/>
              <a:gd name="T17" fmla="*/ 4365 h 17926"/>
              <a:gd name="T18" fmla="*/ 399 w 2053"/>
              <a:gd name="T19" fmla="*/ 4931 h 17926"/>
              <a:gd name="T20" fmla="*/ 293 w 2053"/>
              <a:gd name="T21" fmla="*/ 5502 h 17926"/>
              <a:gd name="T22" fmla="*/ 204 w 2053"/>
              <a:gd name="T23" fmla="*/ 6075 h 17926"/>
              <a:gd name="T24" fmla="*/ 131 w 2053"/>
              <a:gd name="T25" fmla="*/ 6650 h 17926"/>
              <a:gd name="T26" fmla="*/ 73 w 2053"/>
              <a:gd name="T27" fmla="*/ 7226 h 17926"/>
              <a:gd name="T28" fmla="*/ 33 w 2053"/>
              <a:gd name="T29" fmla="*/ 7805 h 17926"/>
              <a:gd name="T30" fmla="*/ 8 w 2053"/>
              <a:gd name="T31" fmla="*/ 8383 h 17926"/>
              <a:gd name="T32" fmla="*/ 0 w 2053"/>
              <a:gd name="T33" fmla="*/ 8963 h 17926"/>
              <a:gd name="T34" fmla="*/ 8 w 2053"/>
              <a:gd name="T35" fmla="*/ 9542 h 17926"/>
              <a:gd name="T36" fmla="*/ 33 w 2053"/>
              <a:gd name="T37" fmla="*/ 10122 h 17926"/>
              <a:gd name="T38" fmla="*/ 73 w 2053"/>
              <a:gd name="T39" fmla="*/ 10699 h 17926"/>
              <a:gd name="T40" fmla="*/ 131 w 2053"/>
              <a:gd name="T41" fmla="*/ 11277 h 17926"/>
              <a:gd name="T42" fmla="*/ 204 w 2053"/>
              <a:gd name="T43" fmla="*/ 11852 h 17926"/>
              <a:gd name="T44" fmla="*/ 293 w 2053"/>
              <a:gd name="T45" fmla="*/ 12424 h 17926"/>
              <a:gd name="T46" fmla="*/ 399 w 2053"/>
              <a:gd name="T47" fmla="*/ 12994 h 17926"/>
              <a:gd name="T48" fmla="*/ 520 w 2053"/>
              <a:gd name="T49" fmla="*/ 13561 h 17926"/>
              <a:gd name="T50" fmla="*/ 658 w 2053"/>
              <a:gd name="T51" fmla="*/ 14123 h 17926"/>
              <a:gd name="T52" fmla="*/ 811 w 2053"/>
              <a:gd name="T53" fmla="*/ 14682 h 17926"/>
              <a:gd name="T54" fmla="*/ 979 w 2053"/>
              <a:gd name="T55" fmla="*/ 15238 h 17926"/>
              <a:gd name="T56" fmla="*/ 1163 w 2053"/>
              <a:gd name="T57" fmla="*/ 15787 h 17926"/>
              <a:gd name="T58" fmla="*/ 1364 w 2053"/>
              <a:gd name="T59" fmla="*/ 16331 h 17926"/>
              <a:gd name="T60" fmla="*/ 1578 w 2053"/>
              <a:gd name="T61" fmla="*/ 16869 h 17926"/>
              <a:gd name="T62" fmla="*/ 1808 w 2053"/>
              <a:gd name="T63" fmla="*/ 17401 h 17926"/>
              <a:gd name="T64" fmla="*/ 2053 w 2053"/>
              <a:gd name="T65" fmla="*/ 17926 h 17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3" h="17926">
                <a:moveTo>
                  <a:pt x="2053" y="0"/>
                </a:moveTo>
                <a:lnTo>
                  <a:pt x="1808" y="525"/>
                </a:lnTo>
                <a:lnTo>
                  <a:pt x="1578" y="1057"/>
                </a:lnTo>
                <a:lnTo>
                  <a:pt x="1364" y="1595"/>
                </a:lnTo>
                <a:lnTo>
                  <a:pt x="1163" y="2139"/>
                </a:lnTo>
                <a:lnTo>
                  <a:pt x="979" y="2689"/>
                </a:lnTo>
                <a:lnTo>
                  <a:pt x="811" y="3243"/>
                </a:lnTo>
                <a:lnTo>
                  <a:pt x="658" y="3802"/>
                </a:lnTo>
                <a:lnTo>
                  <a:pt x="520" y="4365"/>
                </a:lnTo>
                <a:lnTo>
                  <a:pt x="399" y="4931"/>
                </a:lnTo>
                <a:lnTo>
                  <a:pt x="293" y="5502"/>
                </a:lnTo>
                <a:lnTo>
                  <a:pt x="204" y="6075"/>
                </a:lnTo>
                <a:lnTo>
                  <a:pt x="131" y="6650"/>
                </a:lnTo>
                <a:lnTo>
                  <a:pt x="73" y="7226"/>
                </a:lnTo>
                <a:lnTo>
                  <a:pt x="33" y="7805"/>
                </a:lnTo>
                <a:lnTo>
                  <a:pt x="8" y="8383"/>
                </a:lnTo>
                <a:lnTo>
                  <a:pt x="0" y="8963"/>
                </a:lnTo>
                <a:lnTo>
                  <a:pt x="8" y="9542"/>
                </a:lnTo>
                <a:lnTo>
                  <a:pt x="33" y="10122"/>
                </a:lnTo>
                <a:lnTo>
                  <a:pt x="73" y="10699"/>
                </a:lnTo>
                <a:lnTo>
                  <a:pt x="131" y="11277"/>
                </a:lnTo>
                <a:lnTo>
                  <a:pt x="204" y="11852"/>
                </a:lnTo>
                <a:lnTo>
                  <a:pt x="293" y="12424"/>
                </a:lnTo>
                <a:lnTo>
                  <a:pt x="399" y="12994"/>
                </a:lnTo>
                <a:lnTo>
                  <a:pt x="520" y="13561"/>
                </a:lnTo>
                <a:lnTo>
                  <a:pt x="658" y="14123"/>
                </a:lnTo>
                <a:lnTo>
                  <a:pt x="811" y="14682"/>
                </a:lnTo>
                <a:lnTo>
                  <a:pt x="979" y="15238"/>
                </a:lnTo>
                <a:lnTo>
                  <a:pt x="1163" y="15787"/>
                </a:lnTo>
                <a:lnTo>
                  <a:pt x="1364" y="16331"/>
                </a:lnTo>
                <a:lnTo>
                  <a:pt x="1578" y="16869"/>
                </a:lnTo>
                <a:lnTo>
                  <a:pt x="1808" y="17401"/>
                </a:lnTo>
                <a:lnTo>
                  <a:pt x="2053" y="17926"/>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590" name="Line 6"/>
          <p:cNvSpPr>
            <a:spLocks noChangeShapeType="1"/>
          </p:cNvSpPr>
          <p:nvPr/>
        </p:nvSpPr>
        <p:spPr bwMode="auto">
          <a:xfrm>
            <a:off x="1490663" y="1719263"/>
            <a:ext cx="0" cy="676275"/>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1" name="Line 7"/>
          <p:cNvSpPr>
            <a:spLocks noChangeShapeType="1"/>
          </p:cNvSpPr>
          <p:nvPr/>
        </p:nvSpPr>
        <p:spPr bwMode="auto">
          <a:xfrm>
            <a:off x="5341938" y="2395538"/>
            <a:ext cx="0" cy="55245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2" name="Line 8"/>
          <p:cNvSpPr>
            <a:spLocks noChangeShapeType="1"/>
          </p:cNvSpPr>
          <p:nvPr/>
        </p:nvSpPr>
        <p:spPr bwMode="auto">
          <a:xfrm flipH="1">
            <a:off x="5865813" y="2641600"/>
            <a:ext cx="847725" cy="614363"/>
          </a:xfrm>
          <a:prstGeom prst="line">
            <a:avLst/>
          </a:prstGeom>
          <a:noFill/>
          <a:ln w="38100">
            <a:solidFill>
              <a:srgbClr val="66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3" name="Line 9"/>
          <p:cNvSpPr>
            <a:spLocks noChangeShapeType="1"/>
          </p:cNvSpPr>
          <p:nvPr/>
        </p:nvSpPr>
        <p:spPr bwMode="auto">
          <a:xfrm>
            <a:off x="1227138" y="2395538"/>
            <a:ext cx="68580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4" name="Text Box 10"/>
          <p:cNvSpPr txBox="1">
            <a:spLocks noChangeArrowheads="1"/>
          </p:cNvSpPr>
          <p:nvPr/>
        </p:nvSpPr>
        <p:spPr bwMode="auto">
          <a:xfrm>
            <a:off x="2665413" y="1719263"/>
            <a:ext cx="585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a:solidFill>
                  <a:srgbClr val="0000FF"/>
                </a:solidFill>
                <a:latin typeface="Times New Roman" pitchFamily="18" charset="0"/>
                <a:cs typeface="Times New Roman" pitchFamily="18" charset="0"/>
              </a:rPr>
              <a:t>•</a:t>
            </a:r>
            <a:r>
              <a:rPr kumimoji="1" lang="en-US" altLang="zh-CN" sz="2400" b="1" i="1">
                <a:solidFill>
                  <a:srgbClr val="0000FF"/>
                </a:solidFill>
                <a:latin typeface="Times New Roman" pitchFamily="18" charset="0"/>
              </a:rPr>
              <a:t>A</a:t>
            </a:r>
          </a:p>
        </p:txBody>
      </p:sp>
      <p:sp>
        <p:nvSpPr>
          <p:cNvPr id="451595" name="Text Box 11"/>
          <p:cNvSpPr txBox="1">
            <a:spLocks noChangeArrowheads="1"/>
          </p:cNvSpPr>
          <p:nvPr/>
        </p:nvSpPr>
        <p:spPr bwMode="auto">
          <a:xfrm>
            <a:off x="7170738" y="2947988"/>
            <a:ext cx="784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a:solidFill>
                  <a:srgbClr val="0000FF"/>
                </a:solidFill>
                <a:latin typeface="Times New Roman" pitchFamily="18" charset="0"/>
                <a:cs typeface="Times New Roman" pitchFamily="18" charset="0"/>
              </a:rPr>
              <a:t>•</a:t>
            </a:r>
            <a:r>
              <a:rPr kumimoji="1" lang="en-US" altLang="zh-CN" sz="2400" b="1" i="1">
                <a:solidFill>
                  <a:srgbClr val="0000FF"/>
                </a:solidFill>
                <a:latin typeface="Times New Roman" pitchFamily="18" charset="0"/>
              </a:rPr>
              <a:t>A</a:t>
            </a:r>
            <a:r>
              <a:rPr kumimoji="1" lang="en-US" altLang="zh-CN" sz="2400">
                <a:solidFill>
                  <a:srgbClr val="0000FF"/>
                </a:solidFill>
                <a:latin typeface="Tahoma" pitchFamily="34" charset="0"/>
              </a:rPr>
              <a:t>’</a:t>
            </a:r>
          </a:p>
        </p:txBody>
      </p:sp>
      <p:sp>
        <p:nvSpPr>
          <p:cNvPr id="451596" name="Text Box 12"/>
          <p:cNvSpPr txBox="1">
            <a:spLocks noChangeArrowheads="1"/>
          </p:cNvSpPr>
          <p:nvPr/>
        </p:nvSpPr>
        <p:spPr bwMode="auto">
          <a:xfrm>
            <a:off x="5276850" y="2517775"/>
            <a:ext cx="522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P</a:t>
            </a:r>
            <a:r>
              <a:rPr kumimoji="1" lang="en-US" altLang="zh-CN" sz="2400">
                <a:solidFill>
                  <a:srgbClr val="0000FF"/>
                </a:solidFill>
                <a:latin typeface="Tahoma" pitchFamily="34" charset="0"/>
              </a:rPr>
              <a:t>’</a:t>
            </a:r>
          </a:p>
        </p:txBody>
      </p:sp>
      <p:sp>
        <p:nvSpPr>
          <p:cNvPr id="451597" name="Text Box 13"/>
          <p:cNvSpPr txBox="1">
            <a:spLocks noChangeArrowheads="1"/>
          </p:cNvSpPr>
          <p:nvPr/>
        </p:nvSpPr>
        <p:spPr bwMode="auto">
          <a:xfrm>
            <a:off x="2862263" y="2333625"/>
            <a:ext cx="585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O</a:t>
            </a:r>
            <a:r>
              <a:rPr kumimoji="1" lang="en-US" altLang="zh-CN">
                <a:solidFill>
                  <a:srgbClr val="0000FF"/>
                </a:solidFill>
                <a:latin typeface="Times New Roman" pitchFamily="18" charset="0"/>
              </a:rPr>
              <a:t>1</a:t>
            </a:r>
          </a:p>
        </p:txBody>
      </p:sp>
      <p:sp>
        <p:nvSpPr>
          <p:cNvPr id="451598" name="Text Box 14"/>
          <p:cNvSpPr txBox="1">
            <a:spLocks noChangeArrowheads="1"/>
          </p:cNvSpPr>
          <p:nvPr/>
        </p:nvSpPr>
        <p:spPr bwMode="auto">
          <a:xfrm>
            <a:off x="4233863" y="2333625"/>
            <a:ext cx="781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O</a:t>
            </a:r>
            <a:r>
              <a:rPr kumimoji="1" lang="en-US" altLang="zh-CN" sz="1600" i="1">
                <a:solidFill>
                  <a:srgbClr val="0000FF"/>
                </a:solidFill>
                <a:latin typeface="Times New Roman" pitchFamily="18" charset="0"/>
              </a:rPr>
              <a:t>k</a:t>
            </a:r>
          </a:p>
        </p:txBody>
      </p:sp>
      <p:sp>
        <p:nvSpPr>
          <p:cNvPr id="451599" name="Text Box 15"/>
          <p:cNvSpPr txBox="1">
            <a:spLocks noChangeArrowheads="1"/>
          </p:cNvSpPr>
          <p:nvPr/>
        </p:nvSpPr>
        <p:spPr bwMode="auto">
          <a:xfrm>
            <a:off x="1879600" y="1104900"/>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B</a:t>
            </a:r>
          </a:p>
        </p:txBody>
      </p:sp>
      <p:sp>
        <p:nvSpPr>
          <p:cNvPr id="451600" name="Text Box 16"/>
          <p:cNvSpPr txBox="1">
            <a:spLocks noChangeArrowheads="1"/>
          </p:cNvSpPr>
          <p:nvPr/>
        </p:nvSpPr>
        <p:spPr bwMode="auto">
          <a:xfrm>
            <a:off x="2405063" y="1965325"/>
            <a:ext cx="52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C</a:t>
            </a:r>
          </a:p>
        </p:txBody>
      </p:sp>
      <p:sp>
        <p:nvSpPr>
          <p:cNvPr id="451601" name="Text Box 17"/>
          <p:cNvSpPr txBox="1">
            <a:spLocks noChangeArrowheads="1"/>
          </p:cNvSpPr>
          <p:nvPr/>
        </p:nvSpPr>
        <p:spPr bwMode="auto">
          <a:xfrm>
            <a:off x="6648450" y="2517775"/>
            <a:ext cx="588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C</a:t>
            </a:r>
            <a:r>
              <a:rPr kumimoji="1" lang="en-US" altLang="zh-CN" sz="2400">
                <a:solidFill>
                  <a:srgbClr val="0000FF"/>
                </a:solidFill>
                <a:latin typeface="Tahoma" pitchFamily="34" charset="0"/>
              </a:rPr>
              <a:t>’</a:t>
            </a:r>
          </a:p>
        </p:txBody>
      </p:sp>
      <p:sp>
        <p:nvSpPr>
          <p:cNvPr id="451602" name="Text Box 18"/>
          <p:cNvSpPr txBox="1">
            <a:spLocks noChangeArrowheads="1"/>
          </p:cNvSpPr>
          <p:nvPr/>
        </p:nvSpPr>
        <p:spPr bwMode="auto">
          <a:xfrm>
            <a:off x="5605463" y="3255963"/>
            <a:ext cx="52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B</a:t>
            </a:r>
            <a:r>
              <a:rPr kumimoji="1" lang="en-US" altLang="zh-CN" sz="2400">
                <a:solidFill>
                  <a:srgbClr val="0000FF"/>
                </a:solidFill>
                <a:latin typeface="Tahoma" pitchFamily="34" charset="0"/>
              </a:rPr>
              <a:t>’</a:t>
            </a:r>
          </a:p>
        </p:txBody>
      </p:sp>
      <p:sp>
        <p:nvSpPr>
          <p:cNvPr id="451603" name="Rectangle 19"/>
          <p:cNvSpPr>
            <a:spLocks noGrp="1" noChangeArrowheads="1"/>
          </p:cNvSpPr>
          <p:nvPr>
            <p:ph type="ctrTitle"/>
          </p:nvPr>
        </p:nvSpPr>
        <p:spPr>
          <a:xfrm>
            <a:off x="1116013" y="620713"/>
            <a:ext cx="7772400" cy="788987"/>
          </a:xfrm>
          <a:noFill/>
          <a:ln/>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chor="ctr"/>
          <a:lstStyle/>
          <a:p>
            <a:r>
              <a:rPr lang="zh-CN" altLang="en-US" sz="3200" b="1">
                <a:solidFill>
                  <a:srgbClr val="000000"/>
                </a:solidFill>
              </a:rPr>
              <a:t>理想光学系统，物像关系具有以下性质：</a:t>
            </a:r>
          </a:p>
        </p:txBody>
      </p:sp>
      <p:sp>
        <p:nvSpPr>
          <p:cNvPr id="451604" name="Text Box 20"/>
          <p:cNvSpPr txBox="1">
            <a:spLocks noChangeArrowheads="1"/>
          </p:cNvSpPr>
          <p:nvPr/>
        </p:nvSpPr>
        <p:spPr bwMode="auto">
          <a:xfrm>
            <a:off x="468313" y="3716338"/>
            <a:ext cx="8316912"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FF"/>
                </a:solidFill>
                <a:latin typeface="Times New Roman" pitchFamily="18" charset="0"/>
              </a:rPr>
              <a:t>（</a:t>
            </a:r>
            <a:r>
              <a:rPr kumimoji="1" lang="en-US" altLang="zh-CN" sz="2800" b="1">
                <a:solidFill>
                  <a:srgbClr val="0000FF"/>
                </a:solidFill>
                <a:latin typeface="Times New Roman" pitchFamily="18" charset="0"/>
              </a:rPr>
              <a:t>1</a:t>
            </a:r>
            <a:r>
              <a:rPr kumimoji="1" lang="zh-CN" altLang="en-US" sz="2800" b="1">
                <a:solidFill>
                  <a:srgbClr val="0000FF"/>
                </a:solidFill>
                <a:latin typeface="Times New Roman" pitchFamily="18" charset="0"/>
              </a:rPr>
              <a:t>）物空间一个物点对应像空间中唯一的像点，这种一一对应关系称为</a:t>
            </a:r>
            <a:r>
              <a:rPr kumimoji="1" lang="zh-CN" altLang="en-US" sz="2800" b="1" i="1" u="sng">
                <a:solidFill>
                  <a:srgbClr val="CC3300"/>
                </a:solidFill>
                <a:effectLst>
                  <a:outerShdw blurRad="38100" dist="38100" dir="2700000" algn="tl">
                    <a:srgbClr val="C0C0C0"/>
                  </a:outerShdw>
                </a:effectLst>
                <a:latin typeface="Times New Roman" pitchFamily="18" charset="0"/>
              </a:rPr>
              <a:t>共轭</a:t>
            </a:r>
            <a:r>
              <a:rPr kumimoji="1" lang="zh-CN" altLang="en-US" sz="2800" b="1">
                <a:solidFill>
                  <a:srgbClr val="0000FF"/>
                </a:solidFill>
                <a:latin typeface="Times New Roman" pitchFamily="18" charset="0"/>
              </a:rPr>
              <a:t>，这两个对应点称为</a:t>
            </a:r>
            <a:r>
              <a:rPr kumimoji="1" lang="zh-CN" altLang="en-US" sz="2800" b="1" i="1" u="sng">
                <a:solidFill>
                  <a:srgbClr val="CC3300"/>
                </a:solidFill>
                <a:effectLst>
                  <a:outerShdw blurRad="38100" dist="38100" dir="2700000" algn="tl">
                    <a:srgbClr val="C0C0C0"/>
                  </a:outerShdw>
                </a:effectLst>
                <a:latin typeface="Times New Roman" pitchFamily="18" charset="0"/>
              </a:rPr>
              <a:t>共轭点</a:t>
            </a:r>
            <a:r>
              <a:rPr kumimoji="1" lang="zh-CN" altLang="en-US" sz="2800" b="1">
                <a:latin typeface="Times New Roman" pitchFamily="18" charset="0"/>
              </a:rPr>
              <a:t>。</a:t>
            </a:r>
          </a:p>
        </p:txBody>
      </p:sp>
      <p:sp>
        <p:nvSpPr>
          <p:cNvPr id="451605" name="Text Box 21"/>
          <p:cNvSpPr txBox="1">
            <a:spLocks noChangeArrowheads="1"/>
          </p:cNvSpPr>
          <p:nvPr/>
        </p:nvSpPr>
        <p:spPr bwMode="auto">
          <a:xfrm>
            <a:off x="503238" y="5086350"/>
            <a:ext cx="83169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FF"/>
                </a:solidFill>
                <a:latin typeface="Times New Roman" pitchFamily="18" charset="0"/>
              </a:rPr>
              <a:t>（</a:t>
            </a:r>
            <a:r>
              <a:rPr kumimoji="1" lang="en-US" altLang="zh-CN" sz="2800" b="1">
                <a:solidFill>
                  <a:srgbClr val="0000FF"/>
                </a:solidFill>
                <a:latin typeface="Times New Roman" pitchFamily="18" charset="0"/>
              </a:rPr>
              <a:t>2</a:t>
            </a:r>
            <a:r>
              <a:rPr kumimoji="1" lang="zh-CN" altLang="en-US" sz="2800" b="1">
                <a:solidFill>
                  <a:srgbClr val="0000FF"/>
                </a:solidFill>
                <a:latin typeface="Times New Roman" pitchFamily="18" charset="0"/>
              </a:rPr>
              <a:t>）物空间中每一条直线对应于像空间中唯一相应直线，这两条直线称为</a:t>
            </a:r>
            <a:r>
              <a:rPr kumimoji="1" lang="zh-CN" altLang="en-US" sz="2800" b="1" i="1" u="sng">
                <a:solidFill>
                  <a:srgbClr val="CC3300"/>
                </a:solidFill>
                <a:effectLst>
                  <a:outerShdw blurRad="38100" dist="38100" dir="2700000" algn="tl">
                    <a:srgbClr val="C0C0C0"/>
                  </a:outerShdw>
                </a:effectLst>
                <a:latin typeface="Times New Roman" pitchFamily="18" charset="0"/>
              </a:rPr>
              <a:t>共轭线</a:t>
            </a:r>
            <a:r>
              <a:rPr kumimoji="1" lang="zh-CN" altLang="en-US" sz="2800" b="1">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1593"/>
                                        </p:tgtEl>
                                        <p:attrNameLst>
                                          <p:attrName>style.visibility</p:attrName>
                                        </p:attrNameLst>
                                      </p:cBhvr>
                                      <p:to>
                                        <p:strVal val="visible"/>
                                      </p:to>
                                    </p:set>
                                    <p:animEffect transition="in" filter="wipe(left)">
                                      <p:cBhvr>
                                        <p:cTn id="7" dur="2000"/>
                                        <p:tgtEl>
                                          <p:spTgt spid="451593"/>
                                        </p:tgtEl>
                                      </p:cBhvr>
                                    </p:animEffect>
                                  </p:childTnLst>
                                </p:cTn>
                              </p:par>
                            </p:childTnLst>
                          </p:cTn>
                        </p:par>
                        <p:par>
                          <p:cTn id="8" fill="hold" nodeType="afterGroup">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451589"/>
                                        </p:tgtEl>
                                        <p:attrNameLst>
                                          <p:attrName>style.visibility</p:attrName>
                                        </p:attrNameLst>
                                      </p:cBhvr>
                                      <p:to>
                                        <p:strVal val="visible"/>
                                      </p:to>
                                    </p:set>
                                    <p:animEffect transition="in" filter="wipe(up)">
                                      <p:cBhvr>
                                        <p:cTn id="11" dur="1000"/>
                                        <p:tgtEl>
                                          <p:spTgt spid="451589"/>
                                        </p:tgtEl>
                                      </p:cBhvr>
                                    </p:animEffect>
                                  </p:childTnLst>
                                </p:cTn>
                              </p:par>
                            </p:childTnLst>
                          </p:cTn>
                        </p:par>
                        <p:par>
                          <p:cTn id="12" fill="hold" nodeType="afterGroup">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451597"/>
                                        </p:tgtEl>
                                        <p:attrNameLst>
                                          <p:attrName>style.visibility</p:attrName>
                                        </p:attrNameLst>
                                      </p:cBhvr>
                                      <p:to>
                                        <p:strVal val="visible"/>
                                      </p:to>
                                    </p:set>
                                    <p:animEffect transition="in" filter="wipe(left)">
                                      <p:cBhvr>
                                        <p:cTn id="15" dur="1000"/>
                                        <p:tgtEl>
                                          <p:spTgt spid="451597"/>
                                        </p:tgtEl>
                                      </p:cBhvr>
                                    </p:animEffect>
                                  </p:childTnLst>
                                </p:cTn>
                              </p:par>
                            </p:childTnLst>
                          </p:cTn>
                        </p:par>
                        <p:par>
                          <p:cTn id="16" fill="hold" nodeType="afterGroup">
                            <p:stCondLst>
                              <p:cond delay="4000"/>
                            </p:stCondLst>
                            <p:childTnLst>
                              <p:par>
                                <p:cTn id="17" presetID="22" presetClass="entr" presetSubtype="1" fill="hold" grpId="0" nodeType="afterEffect">
                                  <p:stCondLst>
                                    <p:cond delay="0"/>
                                  </p:stCondLst>
                                  <p:childTnLst>
                                    <p:set>
                                      <p:cBhvr>
                                        <p:cTn id="18" dur="1" fill="hold">
                                          <p:stCondLst>
                                            <p:cond delay="0"/>
                                          </p:stCondLst>
                                        </p:cTn>
                                        <p:tgtEl>
                                          <p:spTgt spid="451588"/>
                                        </p:tgtEl>
                                        <p:attrNameLst>
                                          <p:attrName>style.visibility</p:attrName>
                                        </p:attrNameLst>
                                      </p:cBhvr>
                                      <p:to>
                                        <p:strVal val="visible"/>
                                      </p:to>
                                    </p:set>
                                    <p:animEffect transition="in" filter="wipe(up)">
                                      <p:cBhvr>
                                        <p:cTn id="19" dur="1000"/>
                                        <p:tgtEl>
                                          <p:spTgt spid="451588"/>
                                        </p:tgtEl>
                                      </p:cBhvr>
                                    </p:animEffect>
                                  </p:childTnLst>
                                </p:cTn>
                              </p:par>
                            </p:childTnLst>
                          </p:cTn>
                        </p:par>
                        <p:par>
                          <p:cTn id="20" fill="hold" nodeType="afterGroup">
                            <p:stCondLst>
                              <p:cond delay="5000"/>
                            </p:stCondLst>
                            <p:childTnLst>
                              <p:par>
                                <p:cTn id="21" presetID="22" presetClass="entr" presetSubtype="8" fill="hold" grpId="0" nodeType="afterEffect">
                                  <p:stCondLst>
                                    <p:cond delay="0"/>
                                  </p:stCondLst>
                                  <p:childTnLst>
                                    <p:set>
                                      <p:cBhvr>
                                        <p:cTn id="22" dur="1" fill="hold">
                                          <p:stCondLst>
                                            <p:cond delay="0"/>
                                          </p:stCondLst>
                                        </p:cTn>
                                        <p:tgtEl>
                                          <p:spTgt spid="451598"/>
                                        </p:tgtEl>
                                        <p:attrNameLst>
                                          <p:attrName>style.visibility</p:attrName>
                                        </p:attrNameLst>
                                      </p:cBhvr>
                                      <p:to>
                                        <p:strVal val="visible"/>
                                      </p:to>
                                    </p:set>
                                    <p:animEffect transition="in" filter="wipe(left)">
                                      <p:cBhvr>
                                        <p:cTn id="23" dur="1000"/>
                                        <p:tgtEl>
                                          <p:spTgt spid="45159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51594"/>
                                        </p:tgtEl>
                                        <p:attrNameLst>
                                          <p:attrName>style.visibility</p:attrName>
                                        </p:attrNameLst>
                                      </p:cBhvr>
                                      <p:to>
                                        <p:strVal val="visible"/>
                                      </p:to>
                                    </p:set>
                                    <p:animEffect transition="in" filter="wipe(left)">
                                      <p:cBhvr>
                                        <p:cTn id="28" dur="1000"/>
                                        <p:tgtEl>
                                          <p:spTgt spid="45159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51595"/>
                                        </p:tgtEl>
                                        <p:attrNameLst>
                                          <p:attrName>style.visibility</p:attrName>
                                        </p:attrNameLst>
                                      </p:cBhvr>
                                      <p:to>
                                        <p:strVal val="visible"/>
                                      </p:to>
                                    </p:set>
                                    <p:animEffect transition="in" filter="wipe(left)">
                                      <p:cBhvr>
                                        <p:cTn id="33" dur="1000"/>
                                        <p:tgtEl>
                                          <p:spTgt spid="45159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51604"/>
                                        </p:tgtEl>
                                        <p:attrNameLst>
                                          <p:attrName>style.visibility</p:attrName>
                                        </p:attrNameLst>
                                      </p:cBhvr>
                                      <p:to>
                                        <p:strVal val="visible"/>
                                      </p:to>
                                    </p:set>
                                    <p:animEffect transition="in" filter="wipe(left)">
                                      <p:cBhvr>
                                        <p:cTn id="38" dur="2000"/>
                                        <p:tgtEl>
                                          <p:spTgt spid="45160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451586"/>
                                        </p:tgtEl>
                                        <p:attrNameLst>
                                          <p:attrName>style.visibility</p:attrName>
                                        </p:attrNameLst>
                                      </p:cBhvr>
                                      <p:to>
                                        <p:strVal val="visible"/>
                                      </p:to>
                                    </p:set>
                                    <p:animEffect transition="in" filter="wipe(up)">
                                      <p:cBhvr>
                                        <p:cTn id="43" dur="500"/>
                                        <p:tgtEl>
                                          <p:spTgt spid="451586"/>
                                        </p:tgtEl>
                                      </p:cBhvr>
                                    </p:animEffect>
                                  </p:childTnLst>
                                </p:cTn>
                              </p:par>
                            </p:childTnLst>
                          </p:cTn>
                        </p:par>
                        <p:par>
                          <p:cTn id="44" fill="hold" nodeType="afterGroup">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451599"/>
                                        </p:tgtEl>
                                        <p:attrNameLst>
                                          <p:attrName>style.visibility</p:attrName>
                                        </p:attrNameLst>
                                      </p:cBhvr>
                                      <p:to>
                                        <p:strVal val="visible"/>
                                      </p:to>
                                    </p:set>
                                    <p:animEffect transition="in" filter="wipe(left)">
                                      <p:cBhvr>
                                        <p:cTn id="47" dur="500"/>
                                        <p:tgtEl>
                                          <p:spTgt spid="451599"/>
                                        </p:tgtEl>
                                      </p:cBhvr>
                                    </p:animEffect>
                                  </p:childTnLst>
                                </p:cTn>
                              </p:par>
                            </p:childTnLst>
                          </p:cTn>
                        </p:par>
                        <p:par>
                          <p:cTn id="48" fill="hold" nodeType="afterGroup">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451600"/>
                                        </p:tgtEl>
                                        <p:attrNameLst>
                                          <p:attrName>style.visibility</p:attrName>
                                        </p:attrNameLst>
                                      </p:cBhvr>
                                      <p:to>
                                        <p:strVal val="visible"/>
                                      </p:to>
                                    </p:set>
                                    <p:animEffect transition="in" filter="wipe(left)">
                                      <p:cBhvr>
                                        <p:cTn id="51" dur="500"/>
                                        <p:tgtEl>
                                          <p:spTgt spid="45160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451592"/>
                                        </p:tgtEl>
                                        <p:attrNameLst>
                                          <p:attrName>style.visibility</p:attrName>
                                        </p:attrNameLst>
                                      </p:cBhvr>
                                      <p:to>
                                        <p:strVal val="visible"/>
                                      </p:to>
                                    </p:set>
                                    <p:animEffect transition="in" filter="wipe(down)">
                                      <p:cBhvr>
                                        <p:cTn id="56" dur="500"/>
                                        <p:tgtEl>
                                          <p:spTgt spid="451592"/>
                                        </p:tgtEl>
                                      </p:cBhvr>
                                    </p:animEffect>
                                  </p:childTnLst>
                                </p:cTn>
                              </p:par>
                            </p:childTnLst>
                          </p:cTn>
                        </p:par>
                        <p:par>
                          <p:cTn id="57" fill="hold" nodeType="afterGroup">
                            <p:stCondLst>
                              <p:cond delay="500"/>
                            </p:stCondLst>
                            <p:childTnLst>
                              <p:par>
                                <p:cTn id="58" presetID="22" presetClass="entr" presetSubtype="8" fill="hold" grpId="0" nodeType="afterEffect">
                                  <p:stCondLst>
                                    <p:cond delay="0"/>
                                  </p:stCondLst>
                                  <p:childTnLst>
                                    <p:set>
                                      <p:cBhvr>
                                        <p:cTn id="59" dur="1" fill="hold">
                                          <p:stCondLst>
                                            <p:cond delay="0"/>
                                          </p:stCondLst>
                                        </p:cTn>
                                        <p:tgtEl>
                                          <p:spTgt spid="451602"/>
                                        </p:tgtEl>
                                        <p:attrNameLst>
                                          <p:attrName>style.visibility</p:attrName>
                                        </p:attrNameLst>
                                      </p:cBhvr>
                                      <p:to>
                                        <p:strVal val="visible"/>
                                      </p:to>
                                    </p:set>
                                    <p:animEffect transition="in" filter="wipe(left)">
                                      <p:cBhvr>
                                        <p:cTn id="60" dur="500"/>
                                        <p:tgtEl>
                                          <p:spTgt spid="451602"/>
                                        </p:tgtEl>
                                      </p:cBhvr>
                                    </p:animEffect>
                                  </p:childTnLst>
                                </p:cTn>
                              </p:par>
                            </p:childTnLst>
                          </p:cTn>
                        </p:par>
                        <p:par>
                          <p:cTn id="61" fill="hold" nodeType="afterGroup">
                            <p:stCondLst>
                              <p:cond delay="1000"/>
                            </p:stCondLst>
                            <p:childTnLst>
                              <p:par>
                                <p:cTn id="62" presetID="22" presetClass="entr" presetSubtype="8" fill="hold" grpId="0" nodeType="afterEffect">
                                  <p:stCondLst>
                                    <p:cond delay="0"/>
                                  </p:stCondLst>
                                  <p:childTnLst>
                                    <p:set>
                                      <p:cBhvr>
                                        <p:cTn id="63" dur="1" fill="hold">
                                          <p:stCondLst>
                                            <p:cond delay="0"/>
                                          </p:stCondLst>
                                        </p:cTn>
                                        <p:tgtEl>
                                          <p:spTgt spid="451601"/>
                                        </p:tgtEl>
                                        <p:attrNameLst>
                                          <p:attrName>style.visibility</p:attrName>
                                        </p:attrNameLst>
                                      </p:cBhvr>
                                      <p:to>
                                        <p:strVal val="visible"/>
                                      </p:to>
                                    </p:set>
                                    <p:animEffect transition="in" filter="wipe(left)">
                                      <p:cBhvr>
                                        <p:cTn id="64" dur="500"/>
                                        <p:tgtEl>
                                          <p:spTgt spid="45160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451590"/>
                                        </p:tgtEl>
                                        <p:attrNameLst>
                                          <p:attrName>style.visibility</p:attrName>
                                        </p:attrNameLst>
                                      </p:cBhvr>
                                      <p:to>
                                        <p:strVal val="visible"/>
                                      </p:to>
                                    </p:set>
                                    <p:animEffect transition="in" filter="wipe(up)">
                                      <p:cBhvr>
                                        <p:cTn id="69" dur="1000"/>
                                        <p:tgtEl>
                                          <p:spTgt spid="451590"/>
                                        </p:tgtEl>
                                      </p:cBhvr>
                                    </p:animEffect>
                                  </p:childTnLst>
                                </p:cTn>
                              </p:par>
                            </p:childTnLst>
                          </p:cTn>
                        </p:par>
                        <p:par>
                          <p:cTn id="70" fill="hold" nodeType="afterGroup">
                            <p:stCondLst>
                              <p:cond delay="1000"/>
                            </p:stCondLst>
                            <p:childTnLst>
                              <p:par>
                                <p:cTn id="71" presetID="22" presetClass="entr" presetSubtype="8" fill="hold" grpId="0" nodeType="afterEffect">
                                  <p:stCondLst>
                                    <p:cond delay="0"/>
                                  </p:stCondLst>
                                  <p:childTnLst>
                                    <p:set>
                                      <p:cBhvr>
                                        <p:cTn id="72" dur="1" fill="hold">
                                          <p:stCondLst>
                                            <p:cond delay="0"/>
                                          </p:stCondLst>
                                        </p:cTn>
                                        <p:tgtEl>
                                          <p:spTgt spid="451587"/>
                                        </p:tgtEl>
                                        <p:attrNameLst>
                                          <p:attrName>style.visibility</p:attrName>
                                        </p:attrNameLst>
                                      </p:cBhvr>
                                      <p:to>
                                        <p:strVal val="visible"/>
                                      </p:to>
                                    </p:set>
                                    <p:animEffect transition="in" filter="wipe(left)">
                                      <p:cBhvr>
                                        <p:cTn id="73" dur="500"/>
                                        <p:tgtEl>
                                          <p:spTgt spid="45158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451591"/>
                                        </p:tgtEl>
                                        <p:attrNameLst>
                                          <p:attrName>style.visibility</p:attrName>
                                        </p:attrNameLst>
                                      </p:cBhvr>
                                      <p:to>
                                        <p:strVal val="visible"/>
                                      </p:to>
                                    </p:set>
                                    <p:animEffect transition="in" filter="wipe(down)">
                                      <p:cBhvr>
                                        <p:cTn id="78" dur="1000"/>
                                        <p:tgtEl>
                                          <p:spTgt spid="451591"/>
                                        </p:tgtEl>
                                      </p:cBhvr>
                                    </p:animEffect>
                                  </p:childTnLst>
                                </p:cTn>
                              </p:par>
                            </p:childTnLst>
                          </p:cTn>
                        </p:par>
                        <p:par>
                          <p:cTn id="79" fill="hold" nodeType="afterGroup">
                            <p:stCondLst>
                              <p:cond delay="1000"/>
                            </p:stCondLst>
                            <p:childTnLst>
                              <p:par>
                                <p:cTn id="80" presetID="22" presetClass="entr" presetSubtype="8" fill="hold" grpId="0" nodeType="afterEffect">
                                  <p:stCondLst>
                                    <p:cond delay="0"/>
                                  </p:stCondLst>
                                  <p:childTnLst>
                                    <p:set>
                                      <p:cBhvr>
                                        <p:cTn id="81" dur="1" fill="hold">
                                          <p:stCondLst>
                                            <p:cond delay="0"/>
                                          </p:stCondLst>
                                        </p:cTn>
                                        <p:tgtEl>
                                          <p:spTgt spid="451596"/>
                                        </p:tgtEl>
                                        <p:attrNameLst>
                                          <p:attrName>style.visibility</p:attrName>
                                        </p:attrNameLst>
                                      </p:cBhvr>
                                      <p:to>
                                        <p:strVal val="visible"/>
                                      </p:to>
                                    </p:set>
                                    <p:animEffect transition="in" filter="wipe(left)">
                                      <p:cBhvr>
                                        <p:cTn id="82" dur="1000"/>
                                        <p:tgtEl>
                                          <p:spTgt spid="45159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51605"/>
                                        </p:tgtEl>
                                        <p:attrNameLst>
                                          <p:attrName>style.visibility</p:attrName>
                                        </p:attrNameLst>
                                      </p:cBhvr>
                                      <p:to>
                                        <p:strVal val="visible"/>
                                      </p:to>
                                    </p:set>
                                    <p:animEffect transition="in" filter="wipe(left)">
                                      <p:cBhvr>
                                        <p:cTn id="87" dur="2000"/>
                                        <p:tgtEl>
                                          <p:spTgt spid="451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6" grpId="0" animBg="1"/>
      <p:bldP spid="451587" grpId="0"/>
      <p:bldP spid="451588" grpId="0" animBg="1"/>
      <p:bldP spid="451589" grpId="0" animBg="1"/>
      <p:bldP spid="451590" grpId="0" animBg="1"/>
      <p:bldP spid="451591" grpId="0" animBg="1"/>
      <p:bldP spid="451592" grpId="0" animBg="1"/>
      <p:bldP spid="451593" grpId="0" animBg="1"/>
      <p:bldP spid="451594" grpId="0"/>
      <p:bldP spid="451595" grpId="0"/>
      <p:bldP spid="451596" grpId="0"/>
      <p:bldP spid="451597" grpId="0"/>
      <p:bldP spid="451598" grpId="0"/>
      <p:bldP spid="451599" grpId="0"/>
      <p:bldP spid="451600" grpId="0"/>
      <p:bldP spid="451601" grpId="0"/>
      <p:bldP spid="451602" grpId="0"/>
      <p:bldP spid="451604" grpId="0"/>
      <p:bldP spid="4516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Text Box 2"/>
          <p:cNvSpPr txBox="1">
            <a:spLocks noChangeArrowheads="1"/>
          </p:cNvSpPr>
          <p:nvPr/>
        </p:nvSpPr>
        <p:spPr bwMode="auto">
          <a:xfrm>
            <a:off x="6432550" y="2663825"/>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D</a:t>
            </a:r>
            <a:r>
              <a:rPr kumimoji="1" lang="en-US" altLang="zh-CN" sz="2400">
                <a:solidFill>
                  <a:srgbClr val="0000FF"/>
                </a:solidFill>
                <a:latin typeface="Tahoma" pitchFamily="34" charset="0"/>
              </a:rPr>
              <a:t>’</a:t>
            </a:r>
          </a:p>
        </p:txBody>
      </p:sp>
      <p:sp>
        <p:nvSpPr>
          <p:cNvPr id="452611" name="Text Box 3"/>
          <p:cNvSpPr txBox="1">
            <a:spLocks noChangeArrowheads="1"/>
          </p:cNvSpPr>
          <p:nvPr/>
        </p:nvSpPr>
        <p:spPr bwMode="auto">
          <a:xfrm>
            <a:off x="2382838" y="1250950"/>
            <a:ext cx="392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D</a:t>
            </a:r>
          </a:p>
        </p:txBody>
      </p:sp>
      <p:sp>
        <p:nvSpPr>
          <p:cNvPr id="452612" name="Line 4"/>
          <p:cNvSpPr>
            <a:spLocks noChangeShapeType="1"/>
          </p:cNvSpPr>
          <p:nvPr/>
        </p:nvSpPr>
        <p:spPr bwMode="auto">
          <a:xfrm flipH="1">
            <a:off x="6040438" y="2357438"/>
            <a:ext cx="849312" cy="614362"/>
          </a:xfrm>
          <a:prstGeom prst="line">
            <a:avLst/>
          </a:prstGeom>
          <a:noFill/>
          <a:ln w="38100">
            <a:solidFill>
              <a:srgbClr val="66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3" name="Line 5"/>
          <p:cNvSpPr>
            <a:spLocks noChangeShapeType="1"/>
          </p:cNvSpPr>
          <p:nvPr/>
        </p:nvSpPr>
        <p:spPr bwMode="auto">
          <a:xfrm>
            <a:off x="2052638" y="1181100"/>
            <a:ext cx="654050" cy="614363"/>
          </a:xfrm>
          <a:prstGeom prst="line">
            <a:avLst/>
          </a:prstGeom>
          <a:noFill/>
          <a:ln w="38100">
            <a:solidFill>
              <a:srgbClr val="66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4" name="Text Box 6"/>
          <p:cNvSpPr txBox="1">
            <a:spLocks noChangeArrowheads="1"/>
          </p:cNvSpPr>
          <p:nvPr/>
        </p:nvSpPr>
        <p:spPr bwMode="auto">
          <a:xfrm>
            <a:off x="468313" y="3644900"/>
            <a:ext cx="828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FF"/>
                </a:solidFill>
                <a:latin typeface="Times New Roman" pitchFamily="18" charset="0"/>
              </a:rPr>
              <a:t>（</a:t>
            </a:r>
            <a:r>
              <a:rPr kumimoji="1" lang="en-US" altLang="zh-CN" sz="2800" b="1">
                <a:solidFill>
                  <a:srgbClr val="0000FF"/>
                </a:solidFill>
                <a:latin typeface="Times New Roman" pitchFamily="18" charset="0"/>
              </a:rPr>
              <a:t>3</a:t>
            </a:r>
            <a:r>
              <a:rPr kumimoji="1" lang="zh-CN" altLang="en-US" sz="2800" b="1">
                <a:solidFill>
                  <a:srgbClr val="0000FF"/>
                </a:solidFill>
                <a:latin typeface="Times New Roman" pitchFamily="18" charset="0"/>
              </a:rPr>
              <a:t>）物空间中每一个平面对应于像空间中唯一平面，这两个面称为</a:t>
            </a:r>
            <a:r>
              <a:rPr kumimoji="1" lang="zh-CN" altLang="en-US" sz="2800" b="1" i="1" u="sng">
                <a:solidFill>
                  <a:srgbClr val="CC3300"/>
                </a:solidFill>
                <a:effectLst>
                  <a:outerShdw blurRad="38100" dist="38100" dir="2700000" algn="tl">
                    <a:srgbClr val="C0C0C0"/>
                  </a:outerShdw>
                </a:effectLst>
                <a:latin typeface="Times New Roman" pitchFamily="18" charset="0"/>
              </a:rPr>
              <a:t>共轭面</a:t>
            </a:r>
            <a:r>
              <a:rPr kumimoji="1" lang="zh-CN" altLang="en-US" sz="2800" b="1">
                <a:latin typeface="Times New Roman" pitchFamily="18" charset="0"/>
              </a:rPr>
              <a:t>。</a:t>
            </a:r>
          </a:p>
        </p:txBody>
      </p:sp>
      <p:sp>
        <p:nvSpPr>
          <p:cNvPr id="452615" name="Text Box 7"/>
          <p:cNvSpPr txBox="1">
            <a:spLocks noChangeArrowheads="1"/>
          </p:cNvSpPr>
          <p:nvPr/>
        </p:nvSpPr>
        <p:spPr bwMode="auto">
          <a:xfrm>
            <a:off x="468313" y="4724400"/>
            <a:ext cx="80089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800" b="1">
                <a:solidFill>
                  <a:srgbClr val="0000FF"/>
                </a:solidFill>
                <a:latin typeface="Times New Roman" pitchFamily="18" charset="0"/>
              </a:rPr>
              <a:t>（</a:t>
            </a:r>
            <a:r>
              <a:rPr kumimoji="1" lang="en-US" altLang="zh-CN" sz="2800" b="1">
                <a:solidFill>
                  <a:srgbClr val="0000FF"/>
                </a:solidFill>
                <a:latin typeface="Times New Roman" pitchFamily="18" charset="0"/>
              </a:rPr>
              <a:t>4</a:t>
            </a:r>
            <a:r>
              <a:rPr kumimoji="1" lang="zh-CN" altLang="en-US" sz="2800" b="1">
                <a:solidFill>
                  <a:srgbClr val="0000FF"/>
                </a:solidFill>
                <a:latin typeface="Times New Roman" pitchFamily="18" charset="0"/>
              </a:rPr>
              <a:t>）如果物空间任意一点</a:t>
            </a:r>
            <a:r>
              <a:rPr kumimoji="1" lang="en-US" altLang="zh-CN" sz="2800" b="1" i="1">
                <a:solidFill>
                  <a:srgbClr val="0000FF"/>
                </a:solidFill>
                <a:latin typeface="Times New Roman" pitchFamily="18" charset="0"/>
              </a:rPr>
              <a:t>D</a:t>
            </a:r>
            <a:r>
              <a:rPr kumimoji="1" lang="zh-CN" altLang="en-US" sz="2800" b="1">
                <a:solidFill>
                  <a:srgbClr val="0000FF"/>
                </a:solidFill>
                <a:latin typeface="Times New Roman" pitchFamily="18" charset="0"/>
              </a:rPr>
              <a:t>位于直线</a:t>
            </a:r>
            <a:r>
              <a:rPr kumimoji="1" lang="en-US" altLang="zh-CN" sz="2800" b="1" i="1">
                <a:solidFill>
                  <a:srgbClr val="0000FF"/>
                </a:solidFill>
                <a:latin typeface="Times New Roman" pitchFamily="18" charset="0"/>
              </a:rPr>
              <a:t>BC</a:t>
            </a:r>
            <a:r>
              <a:rPr kumimoji="1" lang="zh-CN" altLang="en-US" sz="2800" b="1">
                <a:solidFill>
                  <a:srgbClr val="0000FF"/>
                </a:solidFill>
                <a:latin typeface="Times New Roman" pitchFamily="18" charset="0"/>
              </a:rPr>
              <a:t>上，那么其在像空间的像</a:t>
            </a:r>
            <a:r>
              <a:rPr kumimoji="1" lang="en-US" altLang="zh-CN" sz="2800" b="1" i="1">
                <a:solidFill>
                  <a:srgbClr val="0000FF"/>
                </a:solidFill>
                <a:latin typeface="Times New Roman" pitchFamily="18" charset="0"/>
              </a:rPr>
              <a:t>D</a:t>
            </a:r>
            <a:r>
              <a:rPr kumimoji="1" lang="en-US" altLang="zh-CN" sz="2800">
                <a:solidFill>
                  <a:srgbClr val="0000FF"/>
                </a:solidFill>
                <a:latin typeface="Tahoma" pitchFamily="34" charset="0"/>
              </a:rPr>
              <a:t>’</a:t>
            </a:r>
            <a:r>
              <a:rPr kumimoji="1" lang="zh-CN" altLang="en-US" sz="2800" b="1">
                <a:solidFill>
                  <a:srgbClr val="0000FF"/>
                </a:solidFill>
                <a:latin typeface="Times New Roman" pitchFamily="18" charset="0"/>
              </a:rPr>
              <a:t>也必位于</a:t>
            </a:r>
            <a:r>
              <a:rPr kumimoji="1" lang="en-US" altLang="zh-CN" sz="2800" b="1" i="1">
                <a:solidFill>
                  <a:srgbClr val="0000FF"/>
                </a:solidFill>
                <a:latin typeface="Times New Roman" pitchFamily="18" charset="0"/>
              </a:rPr>
              <a:t>BC</a:t>
            </a:r>
            <a:r>
              <a:rPr kumimoji="1" lang="zh-CN" altLang="en-US" sz="2800" b="1">
                <a:solidFill>
                  <a:srgbClr val="0000FF"/>
                </a:solidFill>
                <a:latin typeface="Times New Roman" pitchFamily="18" charset="0"/>
              </a:rPr>
              <a:t>的共轭线</a:t>
            </a:r>
            <a:r>
              <a:rPr kumimoji="1" lang="en-US" altLang="zh-CN" sz="2800" b="1" i="1">
                <a:solidFill>
                  <a:srgbClr val="0000FF"/>
                </a:solidFill>
                <a:latin typeface="Times New Roman" pitchFamily="18" charset="0"/>
              </a:rPr>
              <a:t>B</a:t>
            </a:r>
            <a:r>
              <a:rPr kumimoji="1" lang="en-US" altLang="zh-CN" sz="2800">
                <a:solidFill>
                  <a:srgbClr val="0000FF"/>
                </a:solidFill>
                <a:latin typeface="Tahoma" pitchFamily="34" charset="0"/>
              </a:rPr>
              <a:t>’</a:t>
            </a:r>
            <a:r>
              <a:rPr kumimoji="1" lang="en-US" altLang="zh-CN" sz="2800" b="1" i="1">
                <a:solidFill>
                  <a:srgbClr val="0000FF"/>
                </a:solidFill>
                <a:latin typeface="Times New Roman" pitchFamily="18" charset="0"/>
              </a:rPr>
              <a:t>C</a:t>
            </a:r>
            <a:r>
              <a:rPr kumimoji="1" lang="en-US" altLang="zh-CN" sz="2800">
                <a:solidFill>
                  <a:srgbClr val="0000FF"/>
                </a:solidFill>
                <a:latin typeface="Tahoma" pitchFamily="34" charset="0"/>
              </a:rPr>
              <a:t>’</a:t>
            </a:r>
            <a:r>
              <a:rPr kumimoji="1" lang="zh-CN" altLang="en-US" sz="2800" b="1">
                <a:solidFill>
                  <a:srgbClr val="0000FF"/>
                </a:solidFill>
                <a:latin typeface="Times New Roman" pitchFamily="18" charset="0"/>
              </a:rPr>
              <a:t>上</a:t>
            </a:r>
            <a:r>
              <a:rPr kumimoji="1" lang="zh-CN" altLang="en-US" sz="2800" b="1">
                <a:latin typeface="Times New Roman" pitchFamily="18" charset="0"/>
              </a:rPr>
              <a:t>。</a:t>
            </a:r>
          </a:p>
        </p:txBody>
      </p:sp>
      <p:sp>
        <p:nvSpPr>
          <p:cNvPr id="452616" name="Line 8"/>
          <p:cNvSpPr>
            <a:spLocks noChangeShapeType="1"/>
          </p:cNvSpPr>
          <p:nvPr/>
        </p:nvSpPr>
        <p:spPr bwMode="auto">
          <a:xfrm>
            <a:off x="6497638" y="2601913"/>
            <a:ext cx="66675" cy="6191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7" name="Line 9"/>
          <p:cNvSpPr>
            <a:spLocks noChangeShapeType="1"/>
          </p:cNvSpPr>
          <p:nvPr/>
        </p:nvSpPr>
        <p:spPr bwMode="auto">
          <a:xfrm flipH="1">
            <a:off x="2382838" y="1497013"/>
            <a:ext cx="66675" cy="60325"/>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18" name="Text Box 10"/>
          <p:cNvSpPr txBox="1">
            <a:spLocks noChangeArrowheads="1"/>
          </p:cNvSpPr>
          <p:nvPr/>
        </p:nvSpPr>
        <p:spPr bwMode="auto">
          <a:xfrm>
            <a:off x="1665288" y="1741488"/>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P</a:t>
            </a:r>
          </a:p>
        </p:txBody>
      </p:sp>
      <p:sp>
        <p:nvSpPr>
          <p:cNvPr id="452619" name="Freeform 11"/>
          <p:cNvSpPr>
            <a:spLocks/>
          </p:cNvSpPr>
          <p:nvPr/>
        </p:nvSpPr>
        <p:spPr bwMode="auto">
          <a:xfrm rot="10684985">
            <a:off x="4205288" y="1247775"/>
            <a:ext cx="327025" cy="1598613"/>
          </a:xfrm>
          <a:custGeom>
            <a:avLst/>
            <a:gdLst>
              <a:gd name="T0" fmla="*/ 2053 w 2053"/>
              <a:gd name="T1" fmla="*/ 0 h 17926"/>
              <a:gd name="T2" fmla="*/ 1808 w 2053"/>
              <a:gd name="T3" fmla="*/ 525 h 17926"/>
              <a:gd name="T4" fmla="*/ 1578 w 2053"/>
              <a:gd name="T5" fmla="*/ 1057 h 17926"/>
              <a:gd name="T6" fmla="*/ 1364 w 2053"/>
              <a:gd name="T7" fmla="*/ 1595 h 17926"/>
              <a:gd name="T8" fmla="*/ 1163 w 2053"/>
              <a:gd name="T9" fmla="*/ 2139 h 17926"/>
              <a:gd name="T10" fmla="*/ 979 w 2053"/>
              <a:gd name="T11" fmla="*/ 2689 h 17926"/>
              <a:gd name="T12" fmla="*/ 811 w 2053"/>
              <a:gd name="T13" fmla="*/ 3243 h 17926"/>
              <a:gd name="T14" fmla="*/ 658 w 2053"/>
              <a:gd name="T15" fmla="*/ 3802 h 17926"/>
              <a:gd name="T16" fmla="*/ 520 w 2053"/>
              <a:gd name="T17" fmla="*/ 4365 h 17926"/>
              <a:gd name="T18" fmla="*/ 399 w 2053"/>
              <a:gd name="T19" fmla="*/ 4931 h 17926"/>
              <a:gd name="T20" fmla="*/ 293 w 2053"/>
              <a:gd name="T21" fmla="*/ 5502 h 17926"/>
              <a:gd name="T22" fmla="*/ 204 w 2053"/>
              <a:gd name="T23" fmla="*/ 6075 h 17926"/>
              <a:gd name="T24" fmla="*/ 131 w 2053"/>
              <a:gd name="T25" fmla="*/ 6650 h 17926"/>
              <a:gd name="T26" fmla="*/ 73 w 2053"/>
              <a:gd name="T27" fmla="*/ 7226 h 17926"/>
              <a:gd name="T28" fmla="*/ 33 w 2053"/>
              <a:gd name="T29" fmla="*/ 7805 h 17926"/>
              <a:gd name="T30" fmla="*/ 8 w 2053"/>
              <a:gd name="T31" fmla="*/ 8383 h 17926"/>
              <a:gd name="T32" fmla="*/ 0 w 2053"/>
              <a:gd name="T33" fmla="*/ 8963 h 17926"/>
              <a:gd name="T34" fmla="*/ 8 w 2053"/>
              <a:gd name="T35" fmla="*/ 9542 h 17926"/>
              <a:gd name="T36" fmla="*/ 33 w 2053"/>
              <a:gd name="T37" fmla="*/ 10122 h 17926"/>
              <a:gd name="T38" fmla="*/ 73 w 2053"/>
              <a:gd name="T39" fmla="*/ 10699 h 17926"/>
              <a:gd name="T40" fmla="*/ 131 w 2053"/>
              <a:gd name="T41" fmla="*/ 11277 h 17926"/>
              <a:gd name="T42" fmla="*/ 204 w 2053"/>
              <a:gd name="T43" fmla="*/ 11852 h 17926"/>
              <a:gd name="T44" fmla="*/ 293 w 2053"/>
              <a:gd name="T45" fmla="*/ 12424 h 17926"/>
              <a:gd name="T46" fmla="*/ 399 w 2053"/>
              <a:gd name="T47" fmla="*/ 12994 h 17926"/>
              <a:gd name="T48" fmla="*/ 520 w 2053"/>
              <a:gd name="T49" fmla="*/ 13561 h 17926"/>
              <a:gd name="T50" fmla="*/ 658 w 2053"/>
              <a:gd name="T51" fmla="*/ 14123 h 17926"/>
              <a:gd name="T52" fmla="*/ 811 w 2053"/>
              <a:gd name="T53" fmla="*/ 14682 h 17926"/>
              <a:gd name="T54" fmla="*/ 979 w 2053"/>
              <a:gd name="T55" fmla="*/ 15238 h 17926"/>
              <a:gd name="T56" fmla="*/ 1163 w 2053"/>
              <a:gd name="T57" fmla="*/ 15787 h 17926"/>
              <a:gd name="T58" fmla="*/ 1364 w 2053"/>
              <a:gd name="T59" fmla="*/ 16331 h 17926"/>
              <a:gd name="T60" fmla="*/ 1578 w 2053"/>
              <a:gd name="T61" fmla="*/ 16869 h 17926"/>
              <a:gd name="T62" fmla="*/ 1808 w 2053"/>
              <a:gd name="T63" fmla="*/ 17401 h 17926"/>
              <a:gd name="T64" fmla="*/ 2053 w 2053"/>
              <a:gd name="T65" fmla="*/ 17926 h 17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3" h="17926">
                <a:moveTo>
                  <a:pt x="2053" y="0"/>
                </a:moveTo>
                <a:lnTo>
                  <a:pt x="1808" y="525"/>
                </a:lnTo>
                <a:lnTo>
                  <a:pt x="1578" y="1057"/>
                </a:lnTo>
                <a:lnTo>
                  <a:pt x="1364" y="1595"/>
                </a:lnTo>
                <a:lnTo>
                  <a:pt x="1163" y="2139"/>
                </a:lnTo>
                <a:lnTo>
                  <a:pt x="979" y="2689"/>
                </a:lnTo>
                <a:lnTo>
                  <a:pt x="811" y="3243"/>
                </a:lnTo>
                <a:lnTo>
                  <a:pt x="658" y="3802"/>
                </a:lnTo>
                <a:lnTo>
                  <a:pt x="520" y="4365"/>
                </a:lnTo>
                <a:lnTo>
                  <a:pt x="399" y="4931"/>
                </a:lnTo>
                <a:lnTo>
                  <a:pt x="293" y="5502"/>
                </a:lnTo>
                <a:lnTo>
                  <a:pt x="204" y="6075"/>
                </a:lnTo>
                <a:lnTo>
                  <a:pt x="131" y="6650"/>
                </a:lnTo>
                <a:lnTo>
                  <a:pt x="73" y="7226"/>
                </a:lnTo>
                <a:lnTo>
                  <a:pt x="33" y="7805"/>
                </a:lnTo>
                <a:lnTo>
                  <a:pt x="8" y="8383"/>
                </a:lnTo>
                <a:lnTo>
                  <a:pt x="0" y="8963"/>
                </a:lnTo>
                <a:lnTo>
                  <a:pt x="8" y="9542"/>
                </a:lnTo>
                <a:lnTo>
                  <a:pt x="33" y="10122"/>
                </a:lnTo>
                <a:lnTo>
                  <a:pt x="73" y="10699"/>
                </a:lnTo>
                <a:lnTo>
                  <a:pt x="131" y="11277"/>
                </a:lnTo>
                <a:lnTo>
                  <a:pt x="204" y="11852"/>
                </a:lnTo>
                <a:lnTo>
                  <a:pt x="293" y="12424"/>
                </a:lnTo>
                <a:lnTo>
                  <a:pt x="399" y="12994"/>
                </a:lnTo>
                <a:lnTo>
                  <a:pt x="520" y="13561"/>
                </a:lnTo>
                <a:lnTo>
                  <a:pt x="658" y="14123"/>
                </a:lnTo>
                <a:lnTo>
                  <a:pt x="811" y="14682"/>
                </a:lnTo>
                <a:lnTo>
                  <a:pt x="979" y="15238"/>
                </a:lnTo>
                <a:lnTo>
                  <a:pt x="1163" y="15787"/>
                </a:lnTo>
                <a:lnTo>
                  <a:pt x="1364" y="16331"/>
                </a:lnTo>
                <a:lnTo>
                  <a:pt x="1578" y="16869"/>
                </a:lnTo>
                <a:lnTo>
                  <a:pt x="1808" y="17401"/>
                </a:lnTo>
                <a:lnTo>
                  <a:pt x="2053" y="17926"/>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2620" name="Freeform 12"/>
          <p:cNvSpPr>
            <a:spLocks/>
          </p:cNvSpPr>
          <p:nvPr/>
        </p:nvSpPr>
        <p:spPr bwMode="auto">
          <a:xfrm rot="-219945">
            <a:off x="3484563" y="1312863"/>
            <a:ext cx="260350" cy="1536700"/>
          </a:xfrm>
          <a:custGeom>
            <a:avLst/>
            <a:gdLst>
              <a:gd name="T0" fmla="*/ 2053 w 2053"/>
              <a:gd name="T1" fmla="*/ 0 h 17926"/>
              <a:gd name="T2" fmla="*/ 1808 w 2053"/>
              <a:gd name="T3" fmla="*/ 525 h 17926"/>
              <a:gd name="T4" fmla="*/ 1578 w 2053"/>
              <a:gd name="T5" fmla="*/ 1057 h 17926"/>
              <a:gd name="T6" fmla="*/ 1364 w 2053"/>
              <a:gd name="T7" fmla="*/ 1595 h 17926"/>
              <a:gd name="T8" fmla="*/ 1163 w 2053"/>
              <a:gd name="T9" fmla="*/ 2139 h 17926"/>
              <a:gd name="T10" fmla="*/ 979 w 2053"/>
              <a:gd name="T11" fmla="*/ 2689 h 17926"/>
              <a:gd name="T12" fmla="*/ 811 w 2053"/>
              <a:gd name="T13" fmla="*/ 3243 h 17926"/>
              <a:gd name="T14" fmla="*/ 658 w 2053"/>
              <a:gd name="T15" fmla="*/ 3802 h 17926"/>
              <a:gd name="T16" fmla="*/ 520 w 2053"/>
              <a:gd name="T17" fmla="*/ 4365 h 17926"/>
              <a:gd name="T18" fmla="*/ 399 w 2053"/>
              <a:gd name="T19" fmla="*/ 4931 h 17926"/>
              <a:gd name="T20" fmla="*/ 293 w 2053"/>
              <a:gd name="T21" fmla="*/ 5502 h 17926"/>
              <a:gd name="T22" fmla="*/ 204 w 2053"/>
              <a:gd name="T23" fmla="*/ 6075 h 17926"/>
              <a:gd name="T24" fmla="*/ 131 w 2053"/>
              <a:gd name="T25" fmla="*/ 6650 h 17926"/>
              <a:gd name="T26" fmla="*/ 73 w 2053"/>
              <a:gd name="T27" fmla="*/ 7226 h 17926"/>
              <a:gd name="T28" fmla="*/ 33 w 2053"/>
              <a:gd name="T29" fmla="*/ 7805 h 17926"/>
              <a:gd name="T30" fmla="*/ 8 w 2053"/>
              <a:gd name="T31" fmla="*/ 8383 h 17926"/>
              <a:gd name="T32" fmla="*/ 0 w 2053"/>
              <a:gd name="T33" fmla="*/ 8963 h 17926"/>
              <a:gd name="T34" fmla="*/ 8 w 2053"/>
              <a:gd name="T35" fmla="*/ 9542 h 17926"/>
              <a:gd name="T36" fmla="*/ 33 w 2053"/>
              <a:gd name="T37" fmla="*/ 10122 h 17926"/>
              <a:gd name="T38" fmla="*/ 73 w 2053"/>
              <a:gd name="T39" fmla="*/ 10699 h 17926"/>
              <a:gd name="T40" fmla="*/ 131 w 2053"/>
              <a:gd name="T41" fmla="*/ 11277 h 17926"/>
              <a:gd name="T42" fmla="*/ 204 w 2053"/>
              <a:gd name="T43" fmla="*/ 11852 h 17926"/>
              <a:gd name="T44" fmla="*/ 293 w 2053"/>
              <a:gd name="T45" fmla="*/ 12424 h 17926"/>
              <a:gd name="T46" fmla="*/ 399 w 2053"/>
              <a:gd name="T47" fmla="*/ 12994 h 17926"/>
              <a:gd name="T48" fmla="*/ 520 w 2053"/>
              <a:gd name="T49" fmla="*/ 13561 h 17926"/>
              <a:gd name="T50" fmla="*/ 658 w 2053"/>
              <a:gd name="T51" fmla="*/ 14123 h 17926"/>
              <a:gd name="T52" fmla="*/ 811 w 2053"/>
              <a:gd name="T53" fmla="*/ 14682 h 17926"/>
              <a:gd name="T54" fmla="*/ 979 w 2053"/>
              <a:gd name="T55" fmla="*/ 15238 h 17926"/>
              <a:gd name="T56" fmla="*/ 1163 w 2053"/>
              <a:gd name="T57" fmla="*/ 15787 h 17926"/>
              <a:gd name="T58" fmla="*/ 1364 w 2053"/>
              <a:gd name="T59" fmla="*/ 16331 h 17926"/>
              <a:gd name="T60" fmla="*/ 1578 w 2053"/>
              <a:gd name="T61" fmla="*/ 16869 h 17926"/>
              <a:gd name="T62" fmla="*/ 1808 w 2053"/>
              <a:gd name="T63" fmla="*/ 17401 h 17926"/>
              <a:gd name="T64" fmla="*/ 2053 w 2053"/>
              <a:gd name="T65" fmla="*/ 17926 h 17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3" h="17926">
                <a:moveTo>
                  <a:pt x="2053" y="0"/>
                </a:moveTo>
                <a:lnTo>
                  <a:pt x="1808" y="525"/>
                </a:lnTo>
                <a:lnTo>
                  <a:pt x="1578" y="1057"/>
                </a:lnTo>
                <a:lnTo>
                  <a:pt x="1364" y="1595"/>
                </a:lnTo>
                <a:lnTo>
                  <a:pt x="1163" y="2139"/>
                </a:lnTo>
                <a:lnTo>
                  <a:pt x="979" y="2689"/>
                </a:lnTo>
                <a:lnTo>
                  <a:pt x="811" y="3243"/>
                </a:lnTo>
                <a:lnTo>
                  <a:pt x="658" y="3802"/>
                </a:lnTo>
                <a:lnTo>
                  <a:pt x="520" y="4365"/>
                </a:lnTo>
                <a:lnTo>
                  <a:pt x="399" y="4931"/>
                </a:lnTo>
                <a:lnTo>
                  <a:pt x="293" y="5502"/>
                </a:lnTo>
                <a:lnTo>
                  <a:pt x="204" y="6075"/>
                </a:lnTo>
                <a:lnTo>
                  <a:pt x="131" y="6650"/>
                </a:lnTo>
                <a:lnTo>
                  <a:pt x="73" y="7226"/>
                </a:lnTo>
                <a:lnTo>
                  <a:pt x="33" y="7805"/>
                </a:lnTo>
                <a:lnTo>
                  <a:pt x="8" y="8383"/>
                </a:lnTo>
                <a:lnTo>
                  <a:pt x="0" y="8963"/>
                </a:lnTo>
                <a:lnTo>
                  <a:pt x="8" y="9542"/>
                </a:lnTo>
                <a:lnTo>
                  <a:pt x="33" y="10122"/>
                </a:lnTo>
                <a:lnTo>
                  <a:pt x="73" y="10699"/>
                </a:lnTo>
                <a:lnTo>
                  <a:pt x="131" y="11277"/>
                </a:lnTo>
                <a:lnTo>
                  <a:pt x="204" y="11852"/>
                </a:lnTo>
                <a:lnTo>
                  <a:pt x="293" y="12424"/>
                </a:lnTo>
                <a:lnTo>
                  <a:pt x="399" y="12994"/>
                </a:lnTo>
                <a:lnTo>
                  <a:pt x="520" y="13561"/>
                </a:lnTo>
                <a:lnTo>
                  <a:pt x="658" y="14123"/>
                </a:lnTo>
                <a:lnTo>
                  <a:pt x="811" y="14682"/>
                </a:lnTo>
                <a:lnTo>
                  <a:pt x="979" y="15238"/>
                </a:lnTo>
                <a:lnTo>
                  <a:pt x="1163" y="15787"/>
                </a:lnTo>
                <a:lnTo>
                  <a:pt x="1364" y="16331"/>
                </a:lnTo>
                <a:lnTo>
                  <a:pt x="1578" y="16869"/>
                </a:lnTo>
                <a:lnTo>
                  <a:pt x="1808" y="17401"/>
                </a:lnTo>
                <a:lnTo>
                  <a:pt x="2053" y="17926"/>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2621" name="Line 13"/>
          <p:cNvSpPr>
            <a:spLocks noChangeShapeType="1"/>
          </p:cNvSpPr>
          <p:nvPr/>
        </p:nvSpPr>
        <p:spPr bwMode="auto">
          <a:xfrm>
            <a:off x="1655763" y="1390650"/>
            <a:ext cx="0" cy="676275"/>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22" name="Line 14"/>
          <p:cNvSpPr>
            <a:spLocks noChangeShapeType="1"/>
          </p:cNvSpPr>
          <p:nvPr/>
        </p:nvSpPr>
        <p:spPr bwMode="auto">
          <a:xfrm>
            <a:off x="5510213" y="2074863"/>
            <a:ext cx="0" cy="55245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23" name="Line 15"/>
          <p:cNvSpPr>
            <a:spLocks noChangeShapeType="1"/>
          </p:cNvSpPr>
          <p:nvPr/>
        </p:nvSpPr>
        <p:spPr bwMode="auto">
          <a:xfrm>
            <a:off x="1403350" y="2074863"/>
            <a:ext cx="68580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624" name="Text Box 16"/>
          <p:cNvSpPr txBox="1">
            <a:spLocks noChangeArrowheads="1"/>
          </p:cNvSpPr>
          <p:nvPr/>
        </p:nvSpPr>
        <p:spPr bwMode="auto">
          <a:xfrm>
            <a:off x="2840038" y="1435100"/>
            <a:ext cx="587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a:solidFill>
                  <a:srgbClr val="0000FF"/>
                </a:solidFill>
                <a:latin typeface="Times New Roman" pitchFamily="18" charset="0"/>
                <a:cs typeface="Times New Roman" pitchFamily="18" charset="0"/>
              </a:rPr>
              <a:t>•</a:t>
            </a:r>
            <a:r>
              <a:rPr kumimoji="1" lang="en-US" altLang="zh-CN" sz="2400" b="1" i="1">
                <a:solidFill>
                  <a:srgbClr val="0000FF"/>
                </a:solidFill>
                <a:latin typeface="Times New Roman" pitchFamily="18" charset="0"/>
              </a:rPr>
              <a:t>A</a:t>
            </a:r>
          </a:p>
        </p:txBody>
      </p:sp>
      <p:sp>
        <p:nvSpPr>
          <p:cNvPr id="452625" name="Text Box 17"/>
          <p:cNvSpPr txBox="1">
            <a:spLocks noChangeArrowheads="1"/>
          </p:cNvSpPr>
          <p:nvPr/>
        </p:nvSpPr>
        <p:spPr bwMode="auto">
          <a:xfrm>
            <a:off x="7346950" y="2663825"/>
            <a:ext cx="785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a:solidFill>
                  <a:srgbClr val="0000FF"/>
                </a:solidFill>
                <a:latin typeface="Times New Roman" pitchFamily="18" charset="0"/>
                <a:cs typeface="Times New Roman" pitchFamily="18" charset="0"/>
              </a:rPr>
              <a:t>•</a:t>
            </a:r>
            <a:r>
              <a:rPr kumimoji="1" lang="en-US" altLang="zh-CN" sz="2400" b="1" i="1">
                <a:solidFill>
                  <a:srgbClr val="0000FF"/>
                </a:solidFill>
                <a:latin typeface="Times New Roman" pitchFamily="18" charset="0"/>
              </a:rPr>
              <a:t>A</a:t>
            </a:r>
            <a:r>
              <a:rPr kumimoji="1" lang="en-US" altLang="zh-CN" sz="2400">
                <a:solidFill>
                  <a:srgbClr val="0000FF"/>
                </a:solidFill>
                <a:latin typeface="Tahoma" pitchFamily="34" charset="0"/>
              </a:rPr>
              <a:t>’</a:t>
            </a:r>
          </a:p>
        </p:txBody>
      </p:sp>
      <p:sp>
        <p:nvSpPr>
          <p:cNvPr id="452626" name="Text Box 18"/>
          <p:cNvSpPr txBox="1">
            <a:spLocks noChangeArrowheads="1"/>
          </p:cNvSpPr>
          <p:nvPr/>
        </p:nvSpPr>
        <p:spPr bwMode="auto">
          <a:xfrm>
            <a:off x="5435600" y="2219325"/>
            <a:ext cx="522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P</a:t>
            </a:r>
            <a:r>
              <a:rPr kumimoji="1" lang="en-US" altLang="zh-CN" sz="2400">
                <a:solidFill>
                  <a:srgbClr val="0000FF"/>
                </a:solidFill>
                <a:latin typeface="Tahoma" pitchFamily="34" charset="0"/>
              </a:rPr>
              <a:t>’</a:t>
            </a:r>
          </a:p>
        </p:txBody>
      </p:sp>
      <p:sp>
        <p:nvSpPr>
          <p:cNvPr id="452627" name="Text Box 19"/>
          <p:cNvSpPr txBox="1">
            <a:spLocks noChangeArrowheads="1"/>
          </p:cNvSpPr>
          <p:nvPr/>
        </p:nvSpPr>
        <p:spPr bwMode="auto">
          <a:xfrm>
            <a:off x="3036888" y="2049463"/>
            <a:ext cx="587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O</a:t>
            </a:r>
            <a:r>
              <a:rPr kumimoji="1" lang="en-US" altLang="zh-CN">
                <a:solidFill>
                  <a:srgbClr val="0000FF"/>
                </a:solidFill>
                <a:latin typeface="Times New Roman" pitchFamily="18" charset="0"/>
              </a:rPr>
              <a:t>1</a:t>
            </a:r>
          </a:p>
        </p:txBody>
      </p:sp>
      <p:sp>
        <p:nvSpPr>
          <p:cNvPr id="452628" name="Text Box 20"/>
          <p:cNvSpPr txBox="1">
            <a:spLocks noChangeArrowheads="1"/>
          </p:cNvSpPr>
          <p:nvPr/>
        </p:nvSpPr>
        <p:spPr bwMode="auto">
          <a:xfrm>
            <a:off x="4408488" y="2049463"/>
            <a:ext cx="784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O</a:t>
            </a:r>
            <a:r>
              <a:rPr kumimoji="1" lang="en-US" altLang="zh-CN" sz="1600" i="1">
                <a:solidFill>
                  <a:srgbClr val="0000FF"/>
                </a:solidFill>
                <a:latin typeface="Times New Roman" pitchFamily="18" charset="0"/>
              </a:rPr>
              <a:t>k</a:t>
            </a:r>
          </a:p>
        </p:txBody>
      </p:sp>
      <p:sp>
        <p:nvSpPr>
          <p:cNvPr id="452629" name="Text Box 21"/>
          <p:cNvSpPr txBox="1">
            <a:spLocks noChangeArrowheads="1"/>
          </p:cNvSpPr>
          <p:nvPr/>
        </p:nvSpPr>
        <p:spPr bwMode="auto">
          <a:xfrm>
            <a:off x="2579688" y="16811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C</a:t>
            </a:r>
          </a:p>
        </p:txBody>
      </p:sp>
      <p:sp>
        <p:nvSpPr>
          <p:cNvPr id="452630" name="Text Box 22"/>
          <p:cNvSpPr txBox="1">
            <a:spLocks noChangeArrowheads="1"/>
          </p:cNvSpPr>
          <p:nvPr/>
        </p:nvSpPr>
        <p:spPr bwMode="auto">
          <a:xfrm>
            <a:off x="6824663" y="2233613"/>
            <a:ext cx="587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C</a:t>
            </a:r>
            <a:r>
              <a:rPr kumimoji="1" lang="en-US" altLang="zh-CN" sz="2400">
                <a:solidFill>
                  <a:srgbClr val="0000FF"/>
                </a:solidFill>
                <a:latin typeface="Tahoma" pitchFamily="34" charset="0"/>
              </a:rPr>
              <a:t>’</a:t>
            </a:r>
          </a:p>
        </p:txBody>
      </p:sp>
      <p:sp>
        <p:nvSpPr>
          <p:cNvPr id="452631" name="Text Box 23"/>
          <p:cNvSpPr txBox="1">
            <a:spLocks noChangeArrowheads="1"/>
          </p:cNvSpPr>
          <p:nvPr/>
        </p:nvSpPr>
        <p:spPr bwMode="auto">
          <a:xfrm>
            <a:off x="5780088" y="2971800"/>
            <a:ext cx="52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B</a:t>
            </a:r>
            <a:r>
              <a:rPr kumimoji="1" lang="en-US" altLang="zh-CN" sz="2400">
                <a:solidFill>
                  <a:srgbClr val="0000FF"/>
                </a:solidFill>
                <a:latin typeface="Tahoma" pitchFamily="34" charset="0"/>
              </a:rPr>
              <a:t>’</a:t>
            </a:r>
          </a:p>
        </p:txBody>
      </p:sp>
      <p:sp>
        <p:nvSpPr>
          <p:cNvPr id="452632" name="Text Box 24"/>
          <p:cNvSpPr txBox="1">
            <a:spLocks noChangeArrowheads="1"/>
          </p:cNvSpPr>
          <p:nvPr/>
        </p:nvSpPr>
        <p:spPr bwMode="auto">
          <a:xfrm>
            <a:off x="1763713" y="779463"/>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lgn="ctr">
              <a:spcBef>
                <a:spcPct val="50000"/>
              </a:spcBef>
            </a:pPr>
            <a:r>
              <a:rPr kumimoji="1" lang="en-US" altLang="zh-CN" sz="2400" b="1" i="1">
                <a:solidFill>
                  <a:srgbClr val="0000FF"/>
                </a:solidFill>
                <a:latin typeface="Times New Roman" pitchFamily="18"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2614"/>
                                        </p:tgtEl>
                                        <p:attrNameLst>
                                          <p:attrName>style.visibility</p:attrName>
                                        </p:attrNameLst>
                                      </p:cBhvr>
                                      <p:to>
                                        <p:strVal val="visible"/>
                                      </p:to>
                                    </p:set>
                                    <p:animEffect transition="in" filter="wipe(left)">
                                      <p:cBhvr>
                                        <p:cTn id="7" dur="2000"/>
                                        <p:tgtEl>
                                          <p:spTgt spid="4526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52617"/>
                                        </p:tgtEl>
                                        <p:attrNameLst>
                                          <p:attrName>style.visibility</p:attrName>
                                        </p:attrNameLst>
                                      </p:cBhvr>
                                      <p:to>
                                        <p:strVal val="visible"/>
                                      </p:to>
                                    </p:set>
                                    <p:animEffect transition="in" filter="wipe(down)">
                                      <p:cBhvr>
                                        <p:cTn id="12" dur="500"/>
                                        <p:tgtEl>
                                          <p:spTgt spid="452617"/>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52611"/>
                                        </p:tgtEl>
                                        <p:attrNameLst>
                                          <p:attrName>style.visibility</p:attrName>
                                        </p:attrNameLst>
                                      </p:cBhvr>
                                      <p:to>
                                        <p:strVal val="visible"/>
                                      </p:to>
                                    </p:set>
                                    <p:animEffect transition="in" filter="wipe(left)">
                                      <p:cBhvr>
                                        <p:cTn id="16" dur="1000"/>
                                        <p:tgtEl>
                                          <p:spTgt spid="4526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52616"/>
                                        </p:tgtEl>
                                        <p:attrNameLst>
                                          <p:attrName>style.visibility</p:attrName>
                                        </p:attrNameLst>
                                      </p:cBhvr>
                                      <p:to>
                                        <p:strVal val="visible"/>
                                      </p:to>
                                    </p:set>
                                    <p:animEffect transition="in" filter="wipe(down)">
                                      <p:cBhvr>
                                        <p:cTn id="21" dur="500"/>
                                        <p:tgtEl>
                                          <p:spTgt spid="452616"/>
                                        </p:tgtEl>
                                      </p:cBhvr>
                                    </p:animEffec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452610"/>
                                        </p:tgtEl>
                                        <p:attrNameLst>
                                          <p:attrName>style.visibility</p:attrName>
                                        </p:attrNameLst>
                                      </p:cBhvr>
                                      <p:to>
                                        <p:strVal val="visible"/>
                                      </p:to>
                                    </p:set>
                                    <p:animEffect transition="in" filter="wipe(left)">
                                      <p:cBhvr>
                                        <p:cTn id="25" dur="1000"/>
                                        <p:tgtEl>
                                          <p:spTgt spid="4526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52615"/>
                                        </p:tgtEl>
                                        <p:attrNameLst>
                                          <p:attrName>style.visibility</p:attrName>
                                        </p:attrNameLst>
                                      </p:cBhvr>
                                      <p:to>
                                        <p:strVal val="visible"/>
                                      </p:to>
                                    </p:set>
                                    <p:animEffect transition="in" filter="wipe(left)">
                                      <p:cBhvr>
                                        <p:cTn id="30" dur="2000"/>
                                        <p:tgtEl>
                                          <p:spTgt spid="452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0" grpId="0"/>
      <p:bldP spid="452611" grpId="0"/>
      <p:bldP spid="452614" grpId="0"/>
      <p:bldP spid="452615" grpId="0"/>
      <p:bldP spid="452616" grpId="0" animBg="1"/>
      <p:bldP spid="4526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ctrTitle"/>
          </p:nvPr>
        </p:nvSpPr>
        <p:spPr>
          <a:xfrm>
            <a:off x="827088" y="1412875"/>
            <a:ext cx="7772400" cy="1462088"/>
          </a:xfrm>
        </p:spPr>
        <p:txBody>
          <a:bodyPr/>
          <a:lstStyle/>
          <a:p>
            <a:r>
              <a:rPr lang="en-US" altLang="zh-CN" sz="3200" b="1">
                <a:solidFill>
                  <a:srgbClr val="CC3300"/>
                </a:solidFill>
              </a:rPr>
              <a:t>※</a:t>
            </a:r>
            <a:r>
              <a:rPr lang="en-US" altLang="zh-CN" sz="3200" b="1">
                <a:solidFill>
                  <a:srgbClr val="003366"/>
                </a:solidFill>
              </a:rPr>
              <a:t> </a:t>
            </a:r>
            <a:r>
              <a:rPr lang="zh-CN" altLang="en-US" sz="3200" b="1">
                <a:solidFill>
                  <a:srgbClr val="003366"/>
                </a:solidFill>
              </a:rPr>
              <a:t>把这种点对应点，直线对应直线，平面对应平面的成像变换称为</a:t>
            </a:r>
            <a:r>
              <a:rPr lang="zh-CN" altLang="en-US" sz="3200" b="1">
                <a:solidFill>
                  <a:srgbClr val="CC3300"/>
                </a:solidFill>
              </a:rPr>
              <a:t>共线成像</a:t>
            </a:r>
            <a:r>
              <a:rPr lang="zh-CN" altLang="en-US" sz="3200" b="1">
                <a:solidFill>
                  <a:srgbClr val="003366"/>
                </a:solidFill>
              </a:rPr>
              <a:t>，上述定义称为</a:t>
            </a:r>
            <a:r>
              <a:rPr lang="zh-CN" altLang="en-US" sz="3200" b="1" i="1" u="sng">
                <a:solidFill>
                  <a:srgbClr val="FF0000"/>
                </a:solidFill>
                <a:effectLst>
                  <a:outerShdw blurRad="38100" dist="38100" dir="2700000" algn="tl">
                    <a:srgbClr val="C0C0C0"/>
                  </a:outerShdw>
                </a:effectLst>
              </a:rPr>
              <a:t>共线成像理论</a:t>
            </a:r>
            <a:r>
              <a:rPr lang="zh-CN" altLang="en-US" sz="4800" b="1">
                <a:solidFill>
                  <a:srgbClr val="003366"/>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3634"/>
                                        </p:tgtEl>
                                        <p:attrNameLst>
                                          <p:attrName>style.visibility</p:attrName>
                                        </p:attrNameLst>
                                      </p:cBhvr>
                                      <p:to>
                                        <p:strVal val="visible"/>
                                      </p:to>
                                    </p:set>
                                    <p:animEffect transition="in" filter="wipe(left)">
                                      <p:cBhvr>
                                        <p:cTn id="7" dur="2000"/>
                                        <p:tgtEl>
                                          <p:spTgt spid="453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ctrTitle"/>
          </p:nvPr>
        </p:nvSpPr>
        <p:spPr>
          <a:xfrm>
            <a:off x="971550" y="-242888"/>
            <a:ext cx="7772400" cy="1462088"/>
          </a:xfrm>
        </p:spPr>
        <p:txBody>
          <a:bodyPr/>
          <a:lstStyle/>
          <a:p>
            <a:r>
              <a:rPr lang="zh-CN" altLang="en-US" sz="2800" b="1">
                <a:latin typeface="Arial" charset="0"/>
              </a:rPr>
              <a:t>共轴理想光学系统的基点</a:t>
            </a:r>
            <a:r>
              <a:rPr lang="en-US" altLang="zh-CN" sz="2800" b="1">
                <a:latin typeface="宋体"/>
              </a:rPr>
              <a:t>—</a:t>
            </a:r>
            <a:r>
              <a:rPr lang="zh-CN" altLang="en-US" sz="2800" b="1">
                <a:latin typeface="Arial" charset="0"/>
              </a:rPr>
              <a:t>主平面和焦点</a:t>
            </a:r>
            <a:endParaRPr lang="zh-CN" altLang="en-US" sz="2800" b="1">
              <a:solidFill>
                <a:srgbClr val="FF3300"/>
              </a:solidFill>
              <a:latin typeface="Arial" charset="0"/>
            </a:endParaRPr>
          </a:p>
        </p:txBody>
      </p:sp>
      <p:sp>
        <p:nvSpPr>
          <p:cNvPr id="454659" name="Rectangle 3"/>
          <p:cNvSpPr>
            <a:spLocks noChangeArrowheads="1"/>
          </p:cNvSpPr>
          <p:nvPr/>
        </p:nvSpPr>
        <p:spPr bwMode="auto">
          <a:xfrm>
            <a:off x="395288" y="1268413"/>
            <a:ext cx="87487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3200" b="1">
                <a:solidFill>
                  <a:srgbClr val="FF0000"/>
                </a:solidFill>
                <a:latin typeface="Times New Roman" pitchFamily="18" charset="0"/>
              </a:rPr>
              <a:t>      </a:t>
            </a:r>
            <a:r>
              <a:rPr kumimoji="1" lang="zh-CN" altLang="en-US" sz="2000" b="1">
                <a:solidFill>
                  <a:srgbClr val="FF0000"/>
                </a:solidFill>
                <a:latin typeface="Times New Roman" pitchFamily="18" charset="0"/>
              </a:rPr>
              <a:t>共轴球面系统：  </a:t>
            </a:r>
            <a:r>
              <a:rPr kumimoji="1" lang="zh-CN" altLang="en-US" sz="2000" b="1">
                <a:solidFill>
                  <a:srgbClr val="000000"/>
                </a:solidFill>
                <a:latin typeface="Times New Roman" pitchFamily="18" charset="0"/>
              </a:rPr>
              <a:t>球面的曲率中心在同一轴线上的光学系统</a:t>
            </a:r>
          </a:p>
        </p:txBody>
      </p:sp>
      <p:sp>
        <p:nvSpPr>
          <p:cNvPr id="454660" name="Rectangle 4"/>
          <p:cNvSpPr>
            <a:spLocks noChangeArrowheads="1"/>
          </p:cNvSpPr>
          <p:nvPr/>
        </p:nvSpPr>
        <p:spPr bwMode="auto">
          <a:xfrm>
            <a:off x="755650" y="3500438"/>
            <a:ext cx="406876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solidFill>
                  <a:srgbClr val="000000"/>
                </a:solidFill>
                <a:latin typeface="Times New Roman" pitchFamily="18" charset="0"/>
              </a:rPr>
              <a:t>        </a:t>
            </a:r>
            <a:r>
              <a:rPr kumimoji="1" lang="zh-CN" altLang="en-US" sz="2800" b="1">
                <a:solidFill>
                  <a:srgbClr val="0000FF"/>
                </a:solidFill>
                <a:latin typeface="Times New Roman" pitchFamily="18" charset="0"/>
              </a:rPr>
              <a:t>只要找到相邻球面之间的关系，就可以解决整个光学系统的光路计算问题。</a:t>
            </a:r>
          </a:p>
        </p:txBody>
      </p:sp>
      <p:pic>
        <p:nvPicPr>
          <p:cNvPr id="454661" name="Picture 5" descr="PE0183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463" y="3573463"/>
            <a:ext cx="2070100" cy="1892300"/>
          </a:xfrm>
          <a:prstGeom prst="rect">
            <a:avLst/>
          </a:prstGeom>
          <a:noFill/>
          <a:extLst>
            <a:ext uri="{909E8E84-426E-40DD-AFC4-6F175D3DCCD1}">
              <a14:hiddenFill xmlns:a14="http://schemas.microsoft.com/office/drawing/2010/main">
                <a:solidFill>
                  <a:srgbClr val="FFFFFF"/>
                </a:solidFill>
              </a14:hiddenFill>
            </a:ext>
          </a:extLst>
        </p:spPr>
      </p:pic>
      <p:sp>
        <p:nvSpPr>
          <p:cNvPr id="454662" name="AutoShape 6"/>
          <p:cNvSpPr>
            <a:spLocks noChangeArrowheads="1"/>
          </p:cNvSpPr>
          <p:nvPr/>
        </p:nvSpPr>
        <p:spPr bwMode="auto">
          <a:xfrm>
            <a:off x="6856413" y="4652963"/>
            <a:ext cx="2287587" cy="977900"/>
          </a:xfrm>
          <a:prstGeom prst="wedgeRoundRectCallout">
            <a:avLst>
              <a:gd name="adj1" fmla="val -84560"/>
              <a:gd name="adj2" fmla="val -70292"/>
              <a:gd name="adj3" fmla="val 16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kumimoji="1" lang="en-US" altLang="zh-CN" sz="2400">
                <a:solidFill>
                  <a:srgbClr val="0A0A0E"/>
                </a:solidFill>
                <a:latin typeface="Times New Roman" pitchFamily="18" charset="0"/>
              </a:rPr>
              <a:t>EASY</a:t>
            </a:r>
            <a:r>
              <a:rPr kumimoji="1" lang="zh-CN" altLang="en-US" sz="2400">
                <a:solidFill>
                  <a:srgbClr val="0A0A0E"/>
                </a:solidFill>
                <a:latin typeface="Times New Roman" pitchFamily="18" charset="0"/>
              </a:rPr>
              <a:t>！</a:t>
            </a:r>
          </a:p>
        </p:txBody>
      </p:sp>
      <p:sp>
        <p:nvSpPr>
          <p:cNvPr id="454663" name="Rectangle 7"/>
          <p:cNvSpPr>
            <a:spLocks noChangeArrowheads="1"/>
          </p:cNvSpPr>
          <p:nvPr/>
        </p:nvSpPr>
        <p:spPr bwMode="auto">
          <a:xfrm>
            <a:off x="395288" y="2133600"/>
            <a:ext cx="83534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solidFill>
                  <a:srgbClr val="000000"/>
                </a:solidFill>
                <a:latin typeface="Times New Roman" pitchFamily="18" charset="0"/>
              </a:rPr>
              <a:t>        </a:t>
            </a:r>
            <a:r>
              <a:rPr kumimoji="1" lang="zh-CN" altLang="en-US" sz="2800" b="1">
                <a:solidFill>
                  <a:srgbClr val="000000"/>
                </a:solidFill>
                <a:latin typeface="Times New Roman" pitchFamily="18" charset="0"/>
              </a:rPr>
              <a:t>前面讨论的单个折射球面的光路计算及成像特      </a:t>
            </a:r>
          </a:p>
          <a:p>
            <a:r>
              <a:rPr kumimoji="1" lang="zh-CN" altLang="en-US" sz="2800" b="1">
                <a:solidFill>
                  <a:srgbClr val="000000"/>
                </a:solidFill>
                <a:latin typeface="Times New Roman" pitchFamily="18" charset="0"/>
              </a:rPr>
              <a:t>       性，对构成光学系统的每个球面都适用。</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5682" name="Rectangle 2"/>
          <p:cNvSpPr>
            <a:spLocks noGrp="1" noChangeArrowheads="1"/>
          </p:cNvSpPr>
          <p:nvPr>
            <p:ph type="subTitle" idx="1"/>
          </p:nvPr>
        </p:nvSpPr>
        <p:spPr>
          <a:xfrm>
            <a:off x="684213" y="1989138"/>
            <a:ext cx="7775575" cy="1752600"/>
          </a:xfrm>
        </p:spPr>
        <p:txBody>
          <a:bodyPr/>
          <a:lstStyle/>
          <a:p>
            <a:pPr algn="l"/>
            <a:r>
              <a:rPr lang="zh-CN" altLang="en-US" sz="2800" b="1">
                <a:solidFill>
                  <a:srgbClr val="0000FF"/>
                </a:solidFill>
              </a:rPr>
              <a:t>理想光组有一些特殊的点和平面，利用它们来讨论光组的成像特性，可以使问题大大的简化。</a:t>
            </a:r>
          </a:p>
        </p:txBody>
      </p:sp>
      <p:sp>
        <p:nvSpPr>
          <p:cNvPr id="455683" name="Text Box 3"/>
          <p:cNvSpPr txBox="1">
            <a:spLocks noChangeArrowheads="1"/>
          </p:cNvSpPr>
          <p:nvPr/>
        </p:nvSpPr>
        <p:spPr bwMode="auto">
          <a:xfrm>
            <a:off x="250825" y="3500438"/>
            <a:ext cx="86264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3200" b="1" dirty="0">
                <a:solidFill>
                  <a:srgbClr val="CC3300"/>
                </a:solidFill>
                <a:latin typeface="Times New Roman" pitchFamily="18" charset="0"/>
              </a:rPr>
              <a:t>※  </a:t>
            </a:r>
            <a:r>
              <a:rPr kumimoji="1" lang="zh-CN" altLang="en-US" sz="3200" b="1" dirty="0">
                <a:solidFill>
                  <a:schemeClr val="tx2"/>
                </a:solidFill>
                <a:latin typeface="Times New Roman" pitchFamily="18" charset="0"/>
              </a:rPr>
              <a:t>表征光组</a:t>
            </a:r>
            <a:r>
              <a:rPr kumimoji="1" lang="zh-CN" altLang="en-US" sz="3200" b="1" dirty="0" smtClean="0">
                <a:solidFill>
                  <a:schemeClr val="tx2"/>
                </a:solidFill>
                <a:latin typeface="Times New Roman" pitchFamily="18" charset="0"/>
              </a:rPr>
              <a:t>特性</a:t>
            </a:r>
            <a:r>
              <a:rPr kumimoji="1" lang="zh-CN" altLang="en-US" sz="3200" b="1" i="1" u="sng" dirty="0" smtClean="0">
                <a:solidFill>
                  <a:srgbClr val="FF3300"/>
                </a:solidFill>
                <a:effectLst>
                  <a:outerShdw blurRad="38100" dist="38100" dir="2700000" algn="tl">
                    <a:srgbClr val="C0C0C0"/>
                  </a:outerShdw>
                </a:effectLst>
                <a:latin typeface="Times New Roman" pitchFamily="18" charset="0"/>
              </a:rPr>
              <a:t>基点</a:t>
            </a:r>
            <a:r>
              <a:rPr kumimoji="1" lang="zh-CN" altLang="en-US" sz="3200" b="1" dirty="0">
                <a:solidFill>
                  <a:schemeClr val="tx2"/>
                </a:solidFill>
                <a:latin typeface="Times New Roman" pitchFamily="18" charset="0"/>
              </a:rPr>
              <a:t>和</a:t>
            </a:r>
            <a:r>
              <a:rPr kumimoji="1" lang="zh-CN" altLang="en-US" sz="3200" b="1" i="1" u="sng" dirty="0">
                <a:solidFill>
                  <a:srgbClr val="FF3300"/>
                </a:solidFill>
                <a:effectLst>
                  <a:outerShdw blurRad="38100" dist="38100" dir="2700000" algn="tl">
                    <a:srgbClr val="C0C0C0"/>
                  </a:outerShdw>
                </a:effectLst>
                <a:latin typeface="Times New Roman" pitchFamily="18" charset="0"/>
              </a:rPr>
              <a:t>基面</a:t>
            </a:r>
          </a:p>
        </p:txBody>
      </p:sp>
      <p:sp>
        <p:nvSpPr>
          <p:cNvPr id="455687" name="Text Box 7"/>
          <p:cNvSpPr txBox="1">
            <a:spLocks noChangeArrowheads="1"/>
          </p:cNvSpPr>
          <p:nvPr/>
        </p:nvSpPr>
        <p:spPr bwMode="auto">
          <a:xfrm>
            <a:off x="971550" y="981075"/>
            <a:ext cx="7362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3200" b="1">
                <a:solidFill>
                  <a:srgbClr val="000000"/>
                </a:solidFill>
                <a:latin typeface="Times New Roman" pitchFamily="18" charset="0"/>
              </a:rPr>
              <a:t>共轴理想光学系统的基点和基面</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ctrTitle"/>
          </p:nvPr>
        </p:nvSpPr>
        <p:spPr>
          <a:xfrm>
            <a:off x="900113" y="836613"/>
            <a:ext cx="7772400" cy="646112"/>
          </a:xfrm>
        </p:spPr>
        <p:txBody>
          <a:bodyPr/>
          <a:lstStyle/>
          <a:p>
            <a:r>
              <a:rPr lang="zh-CN" altLang="en-US" sz="3200" b="1">
                <a:solidFill>
                  <a:srgbClr val="000000"/>
                </a:solidFill>
              </a:rPr>
              <a:t>无限远轴上物点发出的光线</a:t>
            </a:r>
          </a:p>
        </p:txBody>
      </p:sp>
      <p:sp>
        <p:nvSpPr>
          <p:cNvPr id="462851" name="Text Box 3"/>
          <p:cNvSpPr txBox="1">
            <a:spLocks noChangeArrowheads="1"/>
          </p:cNvSpPr>
          <p:nvPr/>
        </p:nvSpPr>
        <p:spPr bwMode="auto">
          <a:xfrm>
            <a:off x="827088" y="1557338"/>
            <a:ext cx="78120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800">
                <a:latin typeface="Times New Roman" pitchFamily="18" charset="0"/>
              </a:rPr>
              <a:t> </a:t>
            </a:r>
            <a:r>
              <a:rPr kumimoji="1" lang="en-US" altLang="zh-CN" sz="2800" b="1" i="1">
                <a:solidFill>
                  <a:srgbClr val="0000FF"/>
                </a:solidFill>
                <a:latin typeface="Times New Roman" pitchFamily="18" charset="0"/>
              </a:rPr>
              <a:t>h</a:t>
            </a:r>
            <a:r>
              <a:rPr kumimoji="1" lang="en-US" altLang="zh-CN" sz="2800" b="1">
                <a:solidFill>
                  <a:srgbClr val="0000FF"/>
                </a:solidFill>
                <a:latin typeface="Times New Roman" pitchFamily="18" charset="0"/>
              </a:rPr>
              <a:t> </a:t>
            </a:r>
            <a:r>
              <a:rPr kumimoji="1" lang="zh-CN" altLang="en-US" sz="2800" b="1">
                <a:solidFill>
                  <a:srgbClr val="0000FF"/>
                </a:solidFill>
                <a:latin typeface="Times New Roman" pitchFamily="18" charset="0"/>
              </a:rPr>
              <a:t>是轴上物点</a:t>
            </a:r>
            <a:r>
              <a:rPr kumimoji="1" lang="en-US" altLang="zh-CN" sz="2800" b="1">
                <a:solidFill>
                  <a:srgbClr val="0000FF"/>
                </a:solidFill>
                <a:latin typeface="Times New Roman" pitchFamily="18" charset="0"/>
              </a:rPr>
              <a:t>A</a:t>
            </a:r>
            <a:r>
              <a:rPr kumimoji="1" lang="zh-CN" altLang="en-US" sz="2800" b="1">
                <a:solidFill>
                  <a:srgbClr val="0000FF"/>
                </a:solidFill>
                <a:latin typeface="Times New Roman" pitchFamily="18" charset="0"/>
              </a:rPr>
              <a:t>发出的一条入射光线的投射高度</a:t>
            </a:r>
          </a:p>
        </p:txBody>
      </p:sp>
      <p:sp>
        <p:nvSpPr>
          <p:cNvPr id="462852" name="Line 4"/>
          <p:cNvSpPr>
            <a:spLocks noChangeShapeType="1"/>
          </p:cNvSpPr>
          <p:nvPr/>
        </p:nvSpPr>
        <p:spPr bwMode="auto">
          <a:xfrm flipV="1">
            <a:off x="3124200" y="2698750"/>
            <a:ext cx="2995613" cy="887413"/>
          </a:xfrm>
          <a:prstGeom prst="line">
            <a:avLst/>
          </a:prstGeom>
          <a:noFill/>
          <a:ln w="28575" cap="sq">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53" name="Arc 5"/>
          <p:cNvSpPr>
            <a:spLocks/>
          </p:cNvSpPr>
          <p:nvPr/>
        </p:nvSpPr>
        <p:spPr bwMode="auto">
          <a:xfrm flipH="1">
            <a:off x="6053138" y="2524125"/>
            <a:ext cx="479425"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2854" name="Arc 6"/>
          <p:cNvSpPr>
            <a:spLocks/>
          </p:cNvSpPr>
          <p:nvPr/>
        </p:nvSpPr>
        <p:spPr bwMode="auto">
          <a:xfrm>
            <a:off x="6173788" y="2524125"/>
            <a:ext cx="479425" cy="2057400"/>
          </a:xfrm>
          <a:custGeom>
            <a:avLst/>
            <a:gdLst>
              <a:gd name="G0" fmla="+- 0 0 0"/>
              <a:gd name="G1" fmla="+- 14751 0 0"/>
              <a:gd name="G2" fmla="+- 21600 0 0"/>
              <a:gd name="T0" fmla="*/ 15779 w 21600"/>
              <a:gd name="T1" fmla="*/ 0 h 28872"/>
              <a:gd name="T2" fmla="*/ 16345 w 21600"/>
              <a:gd name="T3" fmla="*/ 28872 h 28872"/>
              <a:gd name="T4" fmla="*/ 0 w 21600"/>
              <a:gd name="T5" fmla="*/ 14751 h 28872"/>
            </a:gdLst>
            <a:ahLst/>
            <a:cxnLst>
              <a:cxn ang="0">
                <a:pos x="T0" y="T1"/>
              </a:cxn>
              <a:cxn ang="0">
                <a:pos x="T2" y="T3"/>
              </a:cxn>
              <a:cxn ang="0">
                <a:pos x="T4" y="T5"/>
              </a:cxn>
            </a:cxnLst>
            <a:rect l="0" t="0" r="r" b="b"/>
            <a:pathLst>
              <a:path w="21600" h="28872" fill="none" extrusionOk="0">
                <a:moveTo>
                  <a:pt x="15778" y="0"/>
                </a:moveTo>
                <a:cubicBezTo>
                  <a:pt x="19519" y="4001"/>
                  <a:pt x="21600" y="9273"/>
                  <a:pt x="21600" y="14751"/>
                </a:cubicBezTo>
                <a:cubicBezTo>
                  <a:pt x="21600" y="19936"/>
                  <a:pt x="19734" y="24948"/>
                  <a:pt x="16344" y="28871"/>
                </a:cubicBezTo>
              </a:path>
              <a:path w="21600" h="28872" stroke="0" extrusionOk="0">
                <a:moveTo>
                  <a:pt x="15778" y="0"/>
                </a:moveTo>
                <a:cubicBezTo>
                  <a:pt x="19519" y="4001"/>
                  <a:pt x="21600" y="9273"/>
                  <a:pt x="21600" y="14751"/>
                </a:cubicBezTo>
                <a:cubicBezTo>
                  <a:pt x="21600" y="19936"/>
                  <a:pt x="19734" y="24948"/>
                  <a:pt x="16344" y="28871"/>
                </a:cubicBezTo>
                <a:lnTo>
                  <a:pt x="0" y="14751"/>
                </a:lnTo>
                <a:close/>
              </a:path>
            </a:pathLst>
          </a:custGeom>
          <a:noFill/>
          <a:ln w="38100"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2855" name="Line 7"/>
          <p:cNvSpPr>
            <a:spLocks noChangeShapeType="1"/>
          </p:cNvSpPr>
          <p:nvPr/>
        </p:nvSpPr>
        <p:spPr bwMode="auto">
          <a:xfrm>
            <a:off x="6053138" y="2698750"/>
            <a:ext cx="4191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56" name="Line 8"/>
          <p:cNvSpPr>
            <a:spLocks noChangeShapeType="1"/>
          </p:cNvSpPr>
          <p:nvPr/>
        </p:nvSpPr>
        <p:spPr bwMode="auto">
          <a:xfrm>
            <a:off x="6227763" y="2698750"/>
            <a:ext cx="6350" cy="887413"/>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57" name="Arc 9"/>
          <p:cNvSpPr>
            <a:spLocks/>
          </p:cNvSpPr>
          <p:nvPr/>
        </p:nvSpPr>
        <p:spPr bwMode="auto">
          <a:xfrm>
            <a:off x="3783013" y="3386138"/>
            <a:ext cx="120650" cy="2000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2858" name="Line 10"/>
          <p:cNvSpPr>
            <a:spLocks noChangeShapeType="1"/>
          </p:cNvSpPr>
          <p:nvPr/>
        </p:nvSpPr>
        <p:spPr bwMode="auto">
          <a:xfrm>
            <a:off x="3124200" y="3586163"/>
            <a:ext cx="0" cy="995362"/>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59" name="Line 11"/>
          <p:cNvSpPr>
            <a:spLocks noChangeShapeType="1"/>
          </p:cNvSpPr>
          <p:nvPr/>
        </p:nvSpPr>
        <p:spPr bwMode="auto">
          <a:xfrm>
            <a:off x="6053138" y="3586163"/>
            <a:ext cx="0" cy="995362"/>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60" name="Line 12"/>
          <p:cNvSpPr>
            <a:spLocks noChangeShapeType="1"/>
          </p:cNvSpPr>
          <p:nvPr/>
        </p:nvSpPr>
        <p:spPr bwMode="auto">
          <a:xfrm flipH="1">
            <a:off x="3124200" y="4448175"/>
            <a:ext cx="2928938" cy="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62861" name="Text Box 13"/>
          <p:cNvSpPr txBox="1">
            <a:spLocks noChangeArrowheads="1"/>
          </p:cNvSpPr>
          <p:nvPr/>
        </p:nvSpPr>
        <p:spPr bwMode="auto">
          <a:xfrm>
            <a:off x="4038600" y="3209925"/>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a:solidFill>
                  <a:srgbClr val="0000FF"/>
                </a:solidFill>
                <a:latin typeface="Times New Roman" pitchFamily="18" charset="0"/>
              </a:rPr>
              <a:t>－</a:t>
            </a:r>
            <a:r>
              <a:rPr kumimoji="1" lang="en-US" altLang="zh-CN" sz="2000" i="1">
                <a:solidFill>
                  <a:srgbClr val="0000FF"/>
                </a:solidFill>
                <a:latin typeface="Times New Roman" pitchFamily="18" charset="0"/>
              </a:rPr>
              <a:t>U</a:t>
            </a:r>
          </a:p>
        </p:txBody>
      </p:sp>
      <p:sp>
        <p:nvSpPr>
          <p:cNvPr id="462862" name="Text Box 14"/>
          <p:cNvSpPr txBox="1">
            <a:spLocks noChangeArrowheads="1"/>
          </p:cNvSpPr>
          <p:nvPr/>
        </p:nvSpPr>
        <p:spPr bwMode="auto">
          <a:xfrm>
            <a:off x="6172200" y="2965450"/>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i="1">
                <a:solidFill>
                  <a:srgbClr val="0000FF"/>
                </a:solidFill>
                <a:latin typeface="Times New Roman" pitchFamily="18" charset="0"/>
              </a:rPr>
              <a:t>h</a:t>
            </a:r>
          </a:p>
        </p:txBody>
      </p:sp>
      <p:sp>
        <p:nvSpPr>
          <p:cNvPr id="462863" name="Text Box 15"/>
          <p:cNvSpPr txBox="1">
            <a:spLocks noChangeArrowheads="1"/>
          </p:cNvSpPr>
          <p:nvPr/>
        </p:nvSpPr>
        <p:spPr bwMode="auto">
          <a:xfrm>
            <a:off x="4495800" y="404812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000">
                <a:solidFill>
                  <a:srgbClr val="0000FF"/>
                </a:solidFill>
                <a:latin typeface="Times New Roman" pitchFamily="18" charset="0"/>
              </a:rPr>
              <a:t>－</a:t>
            </a:r>
            <a:r>
              <a:rPr kumimoji="1" lang="en-US" altLang="zh-CN" sz="2000" i="1">
                <a:solidFill>
                  <a:srgbClr val="0000FF"/>
                </a:solidFill>
                <a:latin typeface="Times New Roman" pitchFamily="18" charset="0"/>
              </a:rPr>
              <a:t>L</a:t>
            </a:r>
          </a:p>
        </p:txBody>
      </p:sp>
      <p:sp>
        <p:nvSpPr>
          <p:cNvPr id="462864" name="Text Box 16"/>
          <p:cNvSpPr txBox="1">
            <a:spLocks noChangeArrowheads="1"/>
          </p:cNvSpPr>
          <p:nvPr/>
        </p:nvSpPr>
        <p:spPr bwMode="auto">
          <a:xfrm>
            <a:off x="2819400" y="342265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en-US" altLang="zh-CN" sz="2000">
                <a:solidFill>
                  <a:srgbClr val="0000FF"/>
                </a:solidFill>
                <a:latin typeface="Times New Roman" pitchFamily="18" charset="0"/>
              </a:rPr>
              <a:t>A</a:t>
            </a:r>
          </a:p>
        </p:txBody>
      </p:sp>
      <p:grpSp>
        <p:nvGrpSpPr>
          <p:cNvPr id="462865" name="Group 17"/>
          <p:cNvGrpSpPr>
            <a:grpSpLocks/>
          </p:cNvGrpSpPr>
          <p:nvPr/>
        </p:nvGrpSpPr>
        <p:grpSpPr bwMode="auto">
          <a:xfrm>
            <a:off x="3635375" y="4652963"/>
            <a:ext cx="2057400" cy="1600200"/>
            <a:chOff x="3696" y="1488"/>
            <a:chExt cx="1296" cy="1008"/>
          </a:xfrm>
        </p:grpSpPr>
        <p:sp>
          <p:nvSpPr>
            <p:cNvPr id="462866" name="Text Box 18"/>
            <p:cNvSpPr txBox="1">
              <a:spLocks noChangeArrowheads="1"/>
            </p:cNvSpPr>
            <p:nvPr/>
          </p:nvSpPr>
          <p:spPr bwMode="auto">
            <a:xfrm>
              <a:off x="3696" y="1488"/>
              <a:ext cx="12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marL="1370013">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a:spcBef>
                  <a:spcPct val="50000"/>
                </a:spcBef>
              </a:pPr>
              <a:r>
                <a:rPr kumimoji="1" lang="zh-CN" altLang="en-US" sz="2400" b="1">
                  <a:latin typeface="Times New Roman" pitchFamily="18" charset="0"/>
                </a:rPr>
                <a:t>由三角关系：</a:t>
              </a:r>
            </a:p>
          </p:txBody>
        </p:sp>
        <p:graphicFrame>
          <p:nvGraphicFramePr>
            <p:cNvPr id="462867" name="Object 19"/>
            <p:cNvGraphicFramePr>
              <a:graphicFrameLocks noChangeAspect="1"/>
            </p:cNvGraphicFramePr>
            <p:nvPr/>
          </p:nvGraphicFramePr>
          <p:xfrm>
            <a:off x="3888" y="1853"/>
            <a:ext cx="912" cy="643"/>
          </p:xfrm>
          <a:graphic>
            <a:graphicData uri="http://schemas.openxmlformats.org/presentationml/2006/ole">
              <mc:AlternateContent xmlns:mc="http://schemas.openxmlformats.org/markup-compatibility/2006">
                <mc:Choice xmlns:v="urn:schemas-microsoft-com:vml" Requires="v">
                  <p:oleObj spid="_x0000_s462879" name="Equation" r:id="rId3" imgW="558720" imgH="393480" progId="Equation.3">
                    <p:embed/>
                  </p:oleObj>
                </mc:Choice>
                <mc:Fallback>
                  <p:oleObj name="Equation" r:id="rId3" imgW="558720" imgH="393480"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8" y="1853"/>
                          <a:ext cx="912" cy="6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462868" name="Line 20"/>
          <p:cNvSpPr>
            <a:spLocks noChangeShapeType="1"/>
          </p:cNvSpPr>
          <p:nvPr/>
        </p:nvSpPr>
        <p:spPr bwMode="auto">
          <a:xfrm>
            <a:off x="1693863" y="3598863"/>
            <a:ext cx="65151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2851"/>
                                        </p:tgtEl>
                                        <p:attrNameLst>
                                          <p:attrName>style.visibility</p:attrName>
                                        </p:attrNameLst>
                                      </p:cBhvr>
                                      <p:to>
                                        <p:strVal val="visible"/>
                                      </p:to>
                                    </p:set>
                                    <p:anim calcmode="lin" valueType="num">
                                      <p:cBhvr additive="base">
                                        <p:cTn id="7" dur="500" fill="hold"/>
                                        <p:tgtEl>
                                          <p:spTgt spid="462851"/>
                                        </p:tgtEl>
                                        <p:attrNameLst>
                                          <p:attrName>ppt_x</p:attrName>
                                        </p:attrNameLst>
                                      </p:cBhvr>
                                      <p:tavLst>
                                        <p:tav tm="0">
                                          <p:val>
                                            <p:strVal val="0-#ppt_w/2"/>
                                          </p:val>
                                        </p:tav>
                                        <p:tav tm="100000">
                                          <p:val>
                                            <p:strVal val="#ppt_x"/>
                                          </p:val>
                                        </p:tav>
                                      </p:tavLst>
                                    </p:anim>
                                    <p:anim calcmode="lin" valueType="num">
                                      <p:cBhvr additive="base">
                                        <p:cTn id="8" dur="500" fill="hold"/>
                                        <p:tgtEl>
                                          <p:spTgt spid="4628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462865"/>
                                        </p:tgtEl>
                                        <p:attrNameLst>
                                          <p:attrName>style.visibility</p:attrName>
                                        </p:attrNameLst>
                                      </p:cBhvr>
                                      <p:to>
                                        <p:strVal val="visible"/>
                                      </p:to>
                                    </p:set>
                                    <p:animEffect transition="in" filter="checkerboard(across)">
                                      <p:cBhvr>
                                        <p:cTn id="13" dur="2000"/>
                                        <p:tgtEl>
                                          <p:spTgt spid="462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1" grpId="0" autoUpdateAnimBg="0"/>
    </p:bldLst>
  </p:timing>
</p:sld>
</file>

<file path=ppt/theme/theme1.xml><?xml version="1.0" encoding="utf-8"?>
<a:theme xmlns:a="http://schemas.openxmlformats.org/drawingml/2006/main" name="optics">
  <a:themeElements>
    <a:clrScheme name="optic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ptic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tic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ptic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ptic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ptic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optic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ptic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4170</TotalTime>
  <Words>1252</Words>
  <Application>Microsoft Office PowerPoint</Application>
  <PresentationFormat>全屏显示(4:3)</PresentationFormat>
  <Paragraphs>190</Paragraphs>
  <Slides>23</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23</vt:i4>
      </vt:variant>
    </vt:vector>
  </HeadingPairs>
  <TitlesOfParts>
    <vt:vector size="26" baseType="lpstr">
      <vt:lpstr>optics</vt:lpstr>
      <vt:lpstr>Equation</vt:lpstr>
      <vt:lpstr>公式</vt:lpstr>
      <vt:lpstr>PowerPoint 演示文稿</vt:lpstr>
      <vt:lpstr>第三章 理想光学系统</vt:lpstr>
      <vt:lpstr>§3.1 理想光学系统的基本特性、基点与基面</vt:lpstr>
      <vt:lpstr>理想光学系统，物像关系具有以下性质：</vt:lpstr>
      <vt:lpstr>PowerPoint 演示文稿</vt:lpstr>
      <vt:lpstr>※ 把这种点对应点，直线对应直线，平面对应平面的成像变换称为共线成像，上述定义称为共线成像理论。</vt:lpstr>
      <vt:lpstr>共轴理想光学系统的基点—主平面和焦点</vt:lpstr>
      <vt:lpstr>PowerPoint 演示文稿</vt:lpstr>
      <vt:lpstr>无限远轴上物点发出的光线</vt:lpstr>
      <vt:lpstr>PowerPoint 演示文稿</vt:lpstr>
      <vt:lpstr> 像方焦点、像方焦平面；   像方主点、主平面；像方焦距</vt:lpstr>
      <vt:lpstr>PowerPoint 演示文稿</vt:lpstr>
      <vt:lpstr>PowerPoint 演示文稿</vt:lpstr>
      <vt:lpstr>无限远轴外物点发出的光线</vt:lpstr>
      <vt:lpstr>物方焦点、物方焦平面；物方主点、              主平面；物方焦距</vt:lpstr>
      <vt:lpstr>PowerPoint 演示文稿</vt:lpstr>
      <vt:lpstr>物方主平面与像方主平面之间的关系</vt:lpstr>
      <vt:lpstr>PowerPoint 演示文稿</vt:lpstr>
      <vt:lpstr>PowerPoint 演示文稿</vt:lpstr>
      <vt:lpstr>PowerPoint 演示文稿</vt:lpstr>
      <vt:lpstr>PowerPoint 演示文稿</vt:lpstr>
      <vt:lpstr>PowerPoint 演示文稿</vt:lpstr>
      <vt:lpstr>PowerPoint 演示文稿</vt:lpstr>
    </vt:vector>
  </TitlesOfParts>
  <Company>QTECH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F. GUO</dc:creator>
  <cp:lastModifiedBy>GUO</cp:lastModifiedBy>
  <cp:revision>131</cp:revision>
  <cp:lastPrinted>1601-01-01T00:00:00Z</cp:lastPrinted>
  <dcterms:created xsi:type="dcterms:W3CDTF">2007-02-22T08:37:17Z</dcterms:created>
  <dcterms:modified xsi:type="dcterms:W3CDTF">2016-03-28T15:45:44Z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